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8" r:id="rId4"/>
  </p:sldMasterIdLst>
  <p:notesMasterIdLst>
    <p:notesMasterId r:id="rId212"/>
  </p:notesMasterIdLst>
  <p:sldIdLst>
    <p:sldId id="394" r:id="rId5"/>
    <p:sldId id="340" r:id="rId6"/>
    <p:sldId id="341" r:id="rId7"/>
    <p:sldId id="257" r:id="rId8"/>
    <p:sldId id="258" r:id="rId9"/>
    <p:sldId id="259" r:id="rId10"/>
    <p:sldId id="260" r:id="rId11"/>
    <p:sldId id="261" r:id="rId12"/>
    <p:sldId id="350" r:id="rId13"/>
    <p:sldId id="262" r:id="rId14"/>
    <p:sldId id="352" r:id="rId15"/>
    <p:sldId id="353" r:id="rId16"/>
    <p:sldId id="354" r:id="rId17"/>
    <p:sldId id="357" r:id="rId18"/>
    <p:sldId id="361" r:id="rId19"/>
    <p:sldId id="362" r:id="rId20"/>
    <p:sldId id="363" r:id="rId21"/>
    <p:sldId id="664" r:id="rId22"/>
    <p:sldId id="43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440" r:id="rId32"/>
    <p:sldId id="375" r:id="rId33"/>
    <p:sldId id="439" r:id="rId34"/>
    <p:sldId id="376" r:id="rId35"/>
    <p:sldId id="438" r:id="rId36"/>
    <p:sldId id="377" r:id="rId37"/>
    <p:sldId id="441" r:id="rId38"/>
    <p:sldId id="442" r:id="rId39"/>
    <p:sldId id="443" r:id="rId40"/>
    <p:sldId id="444" r:id="rId41"/>
    <p:sldId id="445" r:id="rId42"/>
    <p:sldId id="477" r:id="rId43"/>
    <p:sldId id="446" r:id="rId44"/>
    <p:sldId id="447" r:id="rId45"/>
    <p:sldId id="448" r:id="rId46"/>
    <p:sldId id="449" r:id="rId47"/>
    <p:sldId id="450" r:id="rId48"/>
    <p:sldId id="451" r:id="rId49"/>
    <p:sldId id="452" r:id="rId50"/>
    <p:sldId id="453" r:id="rId51"/>
    <p:sldId id="454" r:id="rId52"/>
    <p:sldId id="455" r:id="rId53"/>
    <p:sldId id="456" r:id="rId54"/>
    <p:sldId id="457" r:id="rId55"/>
    <p:sldId id="458" r:id="rId56"/>
    <p:sldId id="459" r:id="rId57"/>
    <p:sldId id="460" r:id="rId58"/>
    <p:sldId id="461" r:id="rId59"/>
    <p:sldId id="462" r:id="rId60"/>
    <p:sldId id="463" r:id="rId61"/>
    <p:sldId id="464" r:id="rId62"/>
    <p:sldId id="465" r:id="rId63"/>
    <p:sldId id="466" r:id="rId64"/>
    <p:sldId id="467" r:id="rId65"/>
    <p:sldId id="468" r:id="rId66"/>
    <p:sldId id="469" r:id="rId67"/>
    <p:sldId id="470" r:id="rId68"/>
    <p:sldId id="471" r:id="rId69"/>
    <p:sldId id="472" r:id="rId70"/>
    <p:sldId id="473" r:id="rId71"/>
    <p:sldId id="474" r:id="rId72"/>
    <p:sldId id="475" r:id="rId73"/>
    <p:sldId id="397" r:id="rId74"/>
    <p:sldId id="398" r:id="rId75"/>
    <p:sldId id="399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407" r:id="rId84"/>
    <p:sldId id="408" r:id="rId85"/>
    <p:sldId id="409" r:id="rId86"/>
    <p:sldId id="410" r:id="rId87"/>
    <p:sldId id="411" r:id="rId88"/>
    <p:sldId id="412" r:id="rId89"/>
    <p:sldId id="413" r:id="rId90"/>
    <p:sldId id="414" r:id="rId91"/>
    <p:sldId id="415" r:id="rId92"/>
    <p:sldId id="417" r:id="rId93"/>
    <p:sldId id="418" r:id="rId94"/>
    <p:sldId id="419" r:id="rId95"/>
    <p:sldId id="420" r:id="rId96"/>
    <p:sldId id="421" r:id="rId97"/>
    <p:sldId id="434" r:id="rId98"/>
    <p:sldId id="433" r:id="rId99"/>
    <p:sldId id="663" r:id="rId100"/>
    <p:sldId id="608" r:id="rId101"/>
    <p:sldId id="609" r:id="rId102"/>
    <p:sldId id="610" r:id="rId103"/>
    <p:sldId id="653" r:id="rId104"/>
    <p:sldId id="654" r:id="rId105"/>
    <p:sldId id="655" r:id="rId106"/>
    <p:sldId id="656" r:id="rId107"/>
    <p:sldId id="657" r:id="rId108"/>
    <p:sldId id="483" r:id="rId109"/>
    <p:sldId id="484" r:id="rId110"/>
    <p:sldId id="485" r:id="rId111"/>
    <p:sldId id="486" r:id="rId112"/>
    <p:sldId id="487" r:id="rId113"/>
    <p:sldId id="488" r:id="rId114"/>
    <p:sldId id="489" r:id="rId115"/>
    <p:sldId id="490" r:id="rId116"/>
    <p:sldId id="491" r:id="rId117"/>
    <p:sldId id="492" r:id="rId118"/>
    <p:sldId id="493" r:id="rId119"/>
    <p:sldId id="611" r:id="rId120"/>
    <p:sldId id="612" r:id="rId121"/>
    <p:sldId id="613" r:id="rId122"/>
    <p:sldId id="614" r:id="rId123"/>
    <p:sldId id="615" r:id="rId124"/>
    <p:sldId id="617" r:id="rId125"/>
    <p:sldId id="618" r:id="rId126"/>
    <p:sldId id="619" r:id="rId127"/>
    <p:sldId id="658" r:id="rId128"/>
    <p:sldId id="620" r:id="rId129"/>
    <p:sldId id="621" r:id="rId130"/>
    <p:sldId id="622" r:id="rId131"/>
    <p:sldId id="623" r:id="rId132"/>
    <p:sldId id="624" r:id="rId133"/>
    <p:sldId id="625" r:id="rId134"/>
    <p:sldId id="626" r:id="rId135"/>
    <p:sldId id="627" r:id="rId136"/>
    <p:sldId id="628" r:id="rId137"/>
    <p:sldId id="629" r:id="rId138"/>
    <p:sldId id="630" r:id="rId139"/>
    <p:sldId id="494" r:id="rId140"/>
    <p:sldId id="495" r:id="rId141"/>
    <p:sldId id="496" r:id="rId142"/>
    <p:sldId id="518" r:id="rId143"/>
    <p:sldId id="519" r:id="rId144"/>
    <p:sldId id="523" r:id="rId145"/>
    <p:sldId id="527" r:id="rId146"/>
    <p:sldId id="524" r:id="rId147"/>
    <p:sldId id="525" r:id="rId148"/>
    <p:sldId id="526" r:id="rId149"/>
    <p:sldId id="528" r:id="rId150"/>
    <p:sldId id="529" r:id="rId151"/>
    <p:sldId id="648" r:id="rId152"/>
    <p:sldId id="649" r:id="rId153"/>
    <p:sldId id="632" r:id="rId154"/>
    <p:sldId id="633" r:id="rId155"/>
    <p:sldId id="635" r:id="rId156"/>
    <p:sldId id="636" r:id="rId157"/>
    <p:sldId id="638" r:id="rId158"/>
    <p:sldId id="639" r:id="rId159"/>
    <p:sldId id="640" r:id="rId160"/>
    <p:sldId id="641" r:id="rId161"/>
    <p:sldId id="642" r:id="rId162"/>
    <p:sldId id="643" r:id="rId163"/>
    <p:sldId id="644" r:id="rId164"/>
    <p:sldId id="650" r:id="rId165"/>
    <p:sldId id="645" r:id="rId166"/>
    <p:sldId id="646" r:id="rId167"/>
    <p:sldId id="652" r:id="rId168"/>
    <p:sldId id="659" r:id="rId169"/>
    <p:sldId id="660" r:id="rId170"/>
    <p:sldId id="661" r:id="rId171"/>
    <p:sldId id="662" r:id="rId172"/>
    <p:sldId id="548" r:id="rId173"/>
    <p:sldId id="549" r:id="rId174"/>
    <p:sldId id="551" r:id="rId175"/>
    <p:sldId id="552" r:id="rId176"/>
    <p:sldId id="553" r:id="rId177"/>
    <p:sldId id="554" r:id="rId178"/>
    <p:sldId id="555" r:id="rId179"/>
    <p:sldId id="556" r:id="rId180"/>
    <p:sldId id="557" r:id="rId181"/>
    <p:sldId id="558" r:id="rId182"/>
    <p:sldId id="559" r:id="rId183"/>
    <p:sldId id="560" r:id="rId184"/>
    <p:sldId id="561" r:id="rId185"/>
    <p:sldId id="562" r:id="rId186"/>
    <p:sldId id="564" r:id="rId187"/>
    <p:sldId id="565" r:id="rId188"/>
    <p:sldId id="566" r:id="rId189"/>
    <p:sldId id="567" r:id="rId190"/>
    <p:sldId id="568" r:id="rId191"/>
    <p:sldId id="569" r:id="rId192"/>
    <p:sldId id="570" r:id="rId193"/>
    <p:sldId id="571" r:id="rId194"/>
    <p:sldId id="572" r:id="rId195"/>
    <p:sldId id="573" r:id="rId196"/>
    <p:sldId id="574" r:id="rId197"/>
    <p:sldId id="575" r:id="rId198"/>
    <p:sldId id="576" r:id="rId199"/>
    <p:sldId id="577" r:id="rId200"/>
    <p:sldId id="578" r:id="rId201"/>
    <p:sldId id="579" r:id="rId202"/>
    <p:sldId id="580" r:id="rId203"/>
    <p:sldId id="581" r:id="rId204"/>
    <p:sldId id="582" r:id="rId205"/>
    <p:sldId id="583" r:id="rId206"/>
    <p:sldId id="584" r:id="rId207"/>
    <p:sldId id="585" r:id="rId208"/>
    <p:sldId id="586" r:id="rId209"/>
    <p:sldId id="587" r:id="rId210"/>
    <p:sldId id="478" r:id="rId2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tableStyles" Target="tableStyle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14" Type="http://schemas.openxmlformats.org/officeDocument/2006/relationships/viewProps" Target="viewProps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theme" Target="theme/theme1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2.8040900000000001E-2"/>
          <c:y val="0.18077199999999999"/>
          <c:w val="0.96695900000000001"/>
          <c:h val="0.74270400000000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Tartan</c:v>
                </c:pt>
                <c:pt idx="1">
                  <c:v>robot</c:v>
                </c:pt>
                <c:pt idx="2">
                  <c:v>CHIMP</c:v>
                </c:pt>
                <c:pt idx="3">
                  <c:v>CMU</c:v>
                </c:pt>
                <c:pt idx="4">
                  <c:v>bio</c:v>
                </c:pt>
                <c:pt idx="5">
                  <c:v>soft</c:v>
                </c:pt>
                <c:pt idx="6">
                  <c:v>ankle</c:v>
                </c:pt>
                <c:pt idx="7">
                  <c:v>sensor</c:v>
                </c:pt>
              </c:strCache>
            </c:strRef>
          </c:cat>
          <c:val>
            <c:numRef>
              <c:f>Sheet1!$B$2:$I$2</c:f>
              <c:numCache>
                <c:formatCode>General</c:formatCode>
                <c:ptCount val="8"/>
                <c:pt idx="0">
                  <c:v>1</c:v>
                </c:pt>
                <c:pt idx="1">
                  <c:v>6</c:v>
                </c:pt>
                <c:pt idx="2">
                  <c:v>2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07-43B0-807E-4147E59CE4BB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Tartan</c:v>
                </c:pt>
                <c:pt idx="1">
                  <c:v>robot</c:v>
                </c:pt>
                <c:pt idx="2">
                  <c:v>CHIMP</c:v>
                </c:pt>
                <c:pt idx="3">
                  <c:v>CMU</c:v>
                </c:pt>
                <c:pt idx="4">
                  <c:v>bio</c:v>
                </c:pt>
                <c:pt idx="5">
                  <c:v>soft</c:v>
                </c:pt>
                <c:pt idx="6">
                  <c:v>ankle</c:v>
                </c:pt>
                <c:pt idx="7">
                  <c:v>sensor</c:v>
                </c:pt>
              </c:strCache>
            </c:strRef>
          </c:cat>
          <c:val>
            <c:numRef>
              <c:f>Sheet1!$B$3:$I$3</c:f>
            </c:numRef>
          </c:val>
          <c:extLst>
            <c:ext xmlns:c16="http://schemas.microsoft.com/office/drawing/2014/chart" uri="{C3380CC4-5D6E-409C-BE32-E72D297353CC}">
              <c16:uniqueId val="{00000001-0107-43B0-807E-4147E59CE4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.5"/>
        <c:minorUnit val="0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2.9119800000000001E-2"/>
          <c:y val="0.18077199999999999"/>
          <c:w val="0.96587999999999996"/>
          <c:h val="0.742704000000000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Tartan</c:v>
                </c:pt>
                <c:pt idx="1">
                  <c:v>robot</c:v>
                </c:pt>
                <c:pt idx="2">
                  <c:v>CHIMP</c:v>
                </c:pt>
                <c:pt idx="3">
                  <c:v>CMU</c:v>
                </c:pt>
                <c:pt idx="4">
                  <c:v>bio</c:v>
                </c:pt>
                <c:pt idx="5">
                  <c:v>soft</c:v>
                </c:pt>
                <c:pt idx="6">
                  <c:v>ankle</c:v>
                </c:pt>
                <c:pt idx="7">
                  <c:v>sensor</c:v>
                </c:pt>
              </c:strCache>
            </c:strRef>
          </c:cat>
          <c:val>
            <c:numRef>
              <c:f>Sheet1!$B$2:$I$2</c:f>
            </c:numRef>
          </c:val>
          <c:extLst>
            <c:ext xmlns:c16="http://schemas.microsoft.com/office/drawing/2014/chart" uri="{C3380CC4-5D6E-409C-BE32-E72D297353CC}">
              <c16:uniqueId val="{00000000-31F7-4B7F-AF2B-11345258387C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Sheet1!$B$1:$I$1</c:f>
              <c:strCache>
                <c:ptCount val="8"/>
                <c:pt idx="0">
                  <c:v>Tartan</c:v>
                </c:pt>
                <c:pt idx="1">
                  <c:v>robot</c:v>
                </c:pt>
                <c:pt idx="2">
                  <c:v>CHIMP</c:v>
                </c:pt>
                <c:pt idx="3">
                  <c:v>CMU</c:v>
                </c:pt>
                <c:pt idx="4">
                  <c:v>bio</c:v>
                </c:pt>
                <c:pt idx="5">
                  <c:v>soft</c:v>
                </c:pt>
                <c:pt idx="6">
                  <c:v>ankle</c:v>
                </c:pt>
                <c:pt idx="7">
                  <c:v>sensor</c:v>
                </c:pt>
              </c:strCache>
            </c:strRef>
          </c:cat>
          <c:val>
            <c:numRef>
              <c:f>Sheet1!$B$3:$I$3</c:f>
              <c:numCache>
                <c:formatCode>General</c:formatCode>
                <c:ptCount val="8"/>
                <c:pt idx="0">
                  <c:v>0</c:v>
                </c:pt>
                <c:pt idx="1">
                  <c:v>4</c:v>
                </c:pt>
                <c:pt idx="2">
                  <c:v>0</c:v>
                </c:pt>
                <c:pt idx="3">
                  <c:v>1</c:v>
                </c:pt>
                <c:pt idx="4">
                  <c:v>4</c:v>
                </c:pt>
                <c:pt idx="5">
                  <c:v>5</c:v>
                </c:pt>
                <c:pt idx="6">
                  <c:v>3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F7-4B7F-AF2B-113452583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.25"/>
        <c:minorUnit val="0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30275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71A20D-3696-C743-A562-27299CAB87D4}" type="slidenum">
              <a:rPr kumimoji="0" lang="en-US" alt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"/>
                <a:cs typeface=""/>
                <a:sym typeface="Helvetica Light"/>
              </a:rPr>
              <a:pPr marL="0" marR="0" lvl="0" indent="0" algn="ctr" defTabSz="930275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en-US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"/>
              <a:cs typeface=""/>
              <a:sym typeface="Helvetica Light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73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p(\vec{L} | \vec{I}) \propto p( \vec{I} | \vec{L} ) p(\vec{L} )</a:t>
            </a:r>
          </a:p>
          <a:p>
            <a:pPr>
              <a:defRPr sz="3400"/>
            </a:pPr>
            <a:r>
              <a:t>\vec{L} = \{ L_1, L_2, \ldots, L_M \} </a:t>
            </a:r>
          </a:p>
          <a:p>
            <a:pPr>
              <a:defRPr sz="3400"/>
            </a:pPr>
            <a:r>
              <a:t>L_m = [ ~x~y~ ]</a:t>
            </a:r>
          </a:p>
        </p:txBody>
      </p:sp>
    </p:spTree>
    <p:extLst>
      <p:ext uri="{BB962C8B-B14F-4D97-AF65-F5344CB8AC3E}">
        <p14:creationId xmlns:p14="http://schemas.microsoft.com/office/powerpoint/2010/main" val="785221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7" name="Shape 5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p(\vec{L} | \vec{I}) \propto p( \vec{I} | \vec{L} ) p(\vec{L} )</a:t>
            </a:r>
          </a:p>
          <a:p>
            <a:pPr>
              <a:defRPr sz="3400"/>
            </a:pPr>
            <a:r>
              <a:t>\vec{L} = \{ L_1, L_2, \ldots, L_M \} </a:t>
            </a:r>
          </a:p>
          <a:p>
            <a:pPr>
              <a:defRPr sz="3400"/>
            </a:pPr>
            <a:r>
              <a:t>L_m = [ ~x~y~ ]</a:t>
            </a:r>
          </a:p>
        </p:txBody>
      </p:sp>
    </p:spTree>
    <p:extLst>
      <p:ext uri="{BB962C8B-B14F-4D97-AF65-F5344CB8AC3E}">
        <p14:creationId xmlns:p14="http://schemas.microsoft.com/office/powerpoint/2010/main" val="17372282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9" name="Shape 5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p(\vec{L} | \vec{I}) \propto p( \vec{I} | \vec{L} ) p(\vec{L} )</a:t>
            </a:r>
          </a:p>
          <a:p>
            <a:pPr>
              <a:defRPr sz="3400"/>
            </a:pPr>
            <a:r>
              <a:t>\vec{L} = \{ L_1, L_2, \ldots, L_M \} </a:t>
            </a:r>
          </a:p>
          <a:p>
            <a:pPr>
              <a:defRPr sz="3400"/>
            </a:pPr>
            <a:r>
              <a:t>L_m = [ ~x~y~ ]</a:t>
            </a:r>
          </a:p>
        </p:txBody>
      </p:sp>
    </p:spTree>
    <p:extLst>
      <p:ext uri="{BB962C8B-B14F-4D97-AF65-F5344CB8AC3E}">
        <p14:creationId xmlns:p14="http://schemas.microsoft.com/office/powerpoint/2010/main" val="381761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3" name="Shape 5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P(L_{\textrm{nose}}) = ?</a:t>
            </a:r>
          </a:p>
          <a:p>
            <a:endParaRPr/>
          </a:p>
          <a:p>
            <a:r>
              <a:t>The center!</a:t>
            </a:r>
          </a:p>
        </p:txBody>
      </p:sp>
    </p:spTree>
    <p:extLst>
      <p:ext uri="{BB962C8B-B14F-4D97-AF65-F5344CB8AC3E}">
        <p14:creationId xmlns:p14="http://schemas.microsoft.com/office/powerpoint/2010/main" val="41454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9" name="Shape 5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p(\vec{L}) = \prod_{m} p(L_m)</a:t>
            </a:r>
          </a:p>
        </p:txBody>
      </p:sp>
    </p:spTree>
    <p:extLst>
      <p:ext uri="{BB962C8B-B14F-4D97-AF65-F5344CB8AC3E}">
        <p14:creationId xmlns:p14="http://schemas.microsoft.com/office/powerpoint/2010/main" val="2195744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9A6B43-B77A-1B41-BE89-1FD9F446B0D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027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56998" indent="-29115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64613" indent="-23292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30458" indent="-23292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96304" indent="-232923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62149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3027994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93840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959685" indent="-2329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60F76-39DF-1948-BC8C-39D054A4BD6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2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Label each pixel with its class (say dog, grass) and use CRF to do the segmentation.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3C1-9691-443C-BBCF-BED84F38E7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120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E7B30B-3635-A54E-BD09-6F8ECDB40C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663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+2 action classification and person layout.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35C3C1-9691-443C-BBCF-BED84F38E7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162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BF74FD-578E-4FDD-873E-614123CBF157}" type="slidenum">
              <a:rPr lang="en-US"/>
              <a:pPr/>
              <a:t>9</a:t>
            </a:fld>
            <a:endParaRPr lang="en-US"/>
          </a:p>
        </p:txBody>
      </p:sp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82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downloaded from </a:t>
            </a:r>
            <a:r>
              <a:rPr lang="en-US" dirty="0" err="1"/>
              <a:t>flickr</a:t>
            </a:r>
            <a:r>
              <a:rPr lang="en-US" dirty="0"/>
              <a:t>. 500k images downloaded.</a:t>
            </a:r>
            <a:r>
              <a:rPr lang="en-US" baseline="0" dirty="0"/>
              <a:t> Random subset selected for annotation.</a:t>
            </a:r>
          </a:p>
          <a:p>
            <a:r>
              <a:rPr lang="en-US" baseline="0" dirty="0"/>
              <a:t>Full annotation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A4206-02EB-4F55-B83C-8E908C558B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354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Calibri" charset="0"/>
              </a:rPr>
              <a:t>2007 was not the first year, but it’s the first year with 20 classes and the same evaluation metric (AP vs Area under ROC)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7066" indent="-291179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4717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30604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6491" indent="-23294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449652-F6CE-544C-83B1-141F100F87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414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A4206-02EB-4F55-B83C-8E908C558B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2240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E7B30B-3635-A54E-BD09-6F8ECDB40C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347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E7B30B-3635-A54E-BD09-6F8ECDB40C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464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E7B30B-3635-A54E-BD09-6F8ECDB40C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34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899 categories </a:t>
            </a:r>
            <a:r>
              <a:rPr lang="en-US" baseline="0" dirty="0"/>
              <a:t>from Abbey to Zoo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each of those categories we perform</a:t>
            </a:r>
            <a:r>
              <a:rPr lang="en-US" baseline="0" dirty="0"/>
              <a:t> keyword searches on the Internet to find candidate scenes, and manually filter each category according to strict guidelines (e.g. what distinguishes a pasture and a corral). We end up with  </a:t>
            </a:r>
            <a:r>
              <a:rPr lang="en-US" dirty="0"/>
              <a:t>130, 519</a:t>
            </a:r>
            <a:r>
              <a:rPr lang="en-US" baseline="0" dirty="0"/>
              <a:t> images.</a:t>
            </a:r>
          </a:p>
          <a:p>
            <a:endParaRPr lang="en-US" dirty="0"/>
          </a:p>
          <a:p>
            <a:r>
              <a:rPr lang="en-US" baseline="0" dirty="0"/>
              <a:t>It turns out that, even with an Internet worth of imagery, some categories are sparsely sampled. For </a:t>
            </a:r>
            <a:r>
              <a:rPr lang="en-US" i="1" baseline="0" dirty="0"/>
              <a:t>all</a:t>
            </a:r>
            <a:r>
              <a:rPr lang="en-US" i="0" baseline="0" dirty="0"/>
              <a:t> the experiments in this talk, we used only the 397 well-sampled categories with at least 100 unique images.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7E1B21-B9FE-4FE1-8AE5-7A635E5394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1781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</a:t>
            </a:r>
            <a:r>
              <a:rPr lang="en-US" baseline="0" dirty="0"/>
              <a:t> plays an unrealistically large role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8A4206-02EB-4F55-B83C-8E908C558B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4026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</a:t>
            </a:r>
          </a:p>
        </p:txBody>
      </p:sp>
    </p:spTree>
    <p:extLst>
      <p:ext uri="{BB962C8B-B14F-4D97-AF65-F5344CB8AC3E}">
        <p14:creationId xmlns:p14="http://schemas.microsoft.com/office/powerpoint/2010/main" val="1503870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0B71CE-CCB9-4764-88B2-EC49D871AB44}" type="slidenum">
              <a:rPr lang="en-US"/>
              <a:pPr/>
              <a:t>11</a:t>
            </a:fld>
            <a:endParaRPr lang="en-US"/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7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388B3F-5CBC-884A-A636-05CAAF3F704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08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C65BC7-C980-9542-A5D4-DA330021C58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57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E67FC0-651A-0745-8A81-41D050EBAE4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61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D9BFD1-490C-A044-AD76-ADD39974ABD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113" y="4416099"/>
            <a:ext cx="5142177" cy="4182457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One could argue that invariance is the key challenge to computer vision. But is this still true with big data?</a:t>
            </a:r>
          </a:p>
        </p:txBody>
      </p:sp>
    </p:spTree>
    <p:extLst>
      <p:ext uri="{BB962C8B-B14F-4D97-AF65-F5344CB8AC3E}">
        <p14:creationId xmlns:p14="http://schemas.microsoft.com/office/powerpoint/2010/main" val="2041791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defTabSz="93186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16108" indent="-275427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01706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542388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983071" indent="-220341" defTabSz="93186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423753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864435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305117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745800" indent="-220341" defTabSz="93186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0" marR="0" lvl="0" indent="0" algn="r" defTabSz="9318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904F00-6B56-7044-B0E2-494A05C458F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rPr>
              <a:pPr marL="0" marR="0" lvl="0" indent="0" algn="r" defTabSz="9318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Note English language issues. Try to not let language confound things.</a:t>
            </a:r>
          </a:p>
        </p:txBody>
      </p:sp>
    </p:spTree>
    <p:extLst>
      <p:ext uri="{BB962C8B-B14F-4D97-AF65-F5344CB8AC3E}">
        <p14:creationId xmlns:p14="http://schemas.microsoft.com/office/powerpoint/2010/main" val="4170018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400"/>
            </a:pPr>
            <a:r>
              <a:t>p(\vec{L} | \vec{I}) \propto p( \vec{I} | \vec{L} ) p(\vec{L} )</a:t>
            </a:r>
          </a:p>
          <a:p>
            <a:pPr>
              <a:defRPr sz="3400"/>
            </a:pPr>
            <a:r>
              <a:t>\vec{L} = \{ L_1, L_2, \ldots, L_M \} </a:t>
            </a:r>
          </a:p>
          <a:p>
            <a:pPr>
              <a:defRPr sz="3400"/>
            </a:pPr>
            <a:r>
              <a:t>L_m = [ ~x~y~ ]</a:t>
            </a:r>
          </a:p>
        </p:txBody>
      </p:sp>
    </p:spTree>
    <p:extLst>
      <p:ext uri="{BB962C8B-B14F-4D97-AF65-F5344CB8AC3E}">
        <p14:creationId xmlns:p14="http://schemas.microsoft.com/office/powerpoint/2010/main" val="95041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1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68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4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3982"/>
            </a:lvl1pPr>
            <a:lvl2pPr>
              <a:defRPr sz="3413"/>
            </a:lvl2pPr>
            <a:lvl3pPr>
              <a:defRPr sz="2844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13"/>
            </a:lvl1pPr>
            <a:lvl2pPr>
              <a:defRPr sz="2844"/>
            </a:lvl2pPr>
            <a:lvl3pPr>
              <a:defRPr sz="2560"/>
            </a:lvl3pPr>
            <a:lvl4pPr>
              <a:defRPr sz="2276"/>
            </a:lvl4pPr>
            <a:lvl5pPr>
              <a:defRPr sz="2276"/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16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84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94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06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4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9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70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9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2347230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2E0E47-7943-42E9-870B-7C99BCBE4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448190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4928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9959826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6427741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594411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2292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75605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2712901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3124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89170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508810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8528461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054334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41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/>
            </a:lvl1pPr>
            <a:lvl2pPr marL="487671" indent="0" algn="ctr">
              <a:buNone/>
              <a:defRPr/>
            </a:lvl2pPr>
            <a:lvl3pPr marL="975340" indent="0" algn="ctr">
              <a:buNone/>
              <a:defRPr/>
            </a:lvl3pPr>
            <a:lvl4pPr marL="1463011" indent="0" algn="ctr">
              <a:buNone/>
              <a:defRPr/>
            </a:lvl4pPr>
            <a:lvl5pPr marL="1950681" indent="0" algn="ctr">
              <a:buNone/>
              <a:defRPr/>
            </a:lvl5pPr>
            <a:lvl6pPr marL="2438351" indent="0" algn="ctr">
              <a:buNone/>
              <a:defRPr/>
            </a:lvl6pPr>
            <a:lvl7pPr marL="2926022" indent="0" algn="ctr">
              <a:buNone/>
              <a:defRPr/>
            </a:lvl7pPr>
            <a:lvl8pPr marL="3413692" indent="0" algn="ctr">
              <a:buNone/>
              <a:defRPr/>
            </a:lvl8pPr>
            <a:lvl9pPr marL="39013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1F44791-DCB9-8946-BAD6-395517F10F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28563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03061A5-9A2D-0049-B9CF-6CE597456D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2153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5"/>
            <a:ext cx="11054080" cy="1937173"/>
          </a:xfrm>
        </p:spPr>
        <p:txBody>
          <a:bodyPr anchor="t"/>
          <a:lstStyle>
            <a:lvl1pPr algn="l">
              <a:defRPr sz="42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6"/>
            <a:ext cx="11054080" cy="2133599"/>
          </a:xfrm>
        </p:spPr>
        <p:txBody>
          <a:bodyPr anchor="b"/>
          <a:lstStyle>
            <a:lvl1pPr marL="0" indent="0">
              <a:buNone/>
              <a:defRPr sz="2133"/>
            </a:lvl1pPr>
            <a:lvl2pPr marL="487671" indent="0">
              <a:buNone/>
              <a:defRPr sz="1920"/>
            </a:lvl2pPr>
            <a:lvl3pPr marL="975340" indent="0">
              <a:buNone/>
              <a:defRPr sz="1707"/>
            </a:lvl3pPr>
            <a:lvl4pPr marL="1463011" indent="0">
              <a:buNone/>
              <a:defRPr sz="1493"/>
            </a:lvl4pPr>
            <a:lvl5pPr marL="1950681" indent="0">
              <a:buNone/>
              <a:defRPr sz="1493"/>
            </a:lvl5pPr>
            <a:lvl6pPr marL="2438351" indent="0">
              <a:buNone/>
              <a:defRPr sz="1493"/>
            </a:lvl6pPr>
            <a:lvl7pPr marL="2926022" indent="0">
              <a:buNone/>
              <a:defRPr sz="1493"/>
            </a:lvl7pPr>
            <a:lvl8pPr marL="3413692" indent="0">
              <a:buNone/>
              <a:defRPr sz="1493"/>
            </a:lvl8pPr>
            <a:lvl9pPr marL="3901362" indent="0">
              <a:buNone/>
              <a:defRPr sz="14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9BA65F-B13E-A842-94AC-C525210E4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55076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4"/>
            <a:ext cx="5743787" cy="6436925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4"/>
            <a:ext cx="5743787" cy="6436925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8F8178-F696-B241-9694-AD92C2552C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6202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71" indent="0">
              <a:buNone/>
              <a:defRPr sz="2133" b="1"/>
            </a:lvl2pPr>
            <a:lvl3pPr marL="975340" indent="0">
              <a:buNone/>
              <a:defRPr sz="1920" b="1"/>
            </a:lvl3pPr>
            <a:lvl4pPr marL="1463011" indent="0">
              <a:buNone/>
              <a:defRPr sz="1707" b="1"/>
            </a:lvl4pPr>
            <a:lvl5pPr marL="1950681" indent="0">
              <a:buNone/>
              <a:defRPr sz="1707" b="1"/>
            </a:lvl5pPr>
            <a:lvl6pPr marL="2438351" indent="0">
              <a:buNone/>
              <a:defRPr sz="1707" b="1"/>
            </a:lvl6pPr>
            <a:lvl7pPr marL="2926022" indent="0">
              <a:buNone/>
              <a:defRPr sz="1707" b="1"/>
            </a:lvl7pPr>
            <a:lvl8pPr marL="3413692" indent="0">
              <a:buNone/>
              <a:defRPr sz="1707" b="1"/>
            </a:lvl8pPr>
            <a:lvl9pPr marL="39013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1" y="2183272"/>
            <a:ext cx="5748302" cy="90988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71" indent="0">
              <a:buNone/>
              <a:defRPr sz="2133" b="1"/>
            </a:lvl2pPr>
            <a:lvl3pPr marL="975340" indent="0">
              <a:buNone/>
              <a:defRPr sz="1920" b="1"/>
            </a:lvl3pPr>
            <a:lvl4pPr marL="1463011" indent="0">
              <a:buNone/>
              <a:defRPr sz="1707" b="1"/>
            </a:lvl4pPr>
            <a:lvl5pPr marL="1950681" indent="0">
              <a:buNone/>
              <a:defRPr sz="1707" b="1"/>
            </a:lvl5pPr>
            <a:lvl6pPr marL="2438351" indent="0">
              <a:buNone/>
              <a:defRPr sz="1707" b="1"/>
            </a:lvl6pPr>
            <a:lvl7pPr marL="2926022" indent="0">
              <a:buNone/>
              <a:defRPr sz="1707" b="1"/>
            </a:lvl7pPr>
            <a:lvl8pPr marL="3413692" indent="0">
              <a:buNone/>
              <a:defRPr sz="1707" b="1"/>
            </a:lvl8pPr>
            <a:lvl9pPr marL="39013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1" y="3093155"/>
            <a:ext cx="5748302" cy="5619610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5FD3803-DDAB-784A-8C72-00FC701C5A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70622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0BA840-1BB1-CB4C-BE94-7A4B6E2E0F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430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BA9F9C8-CB38-E245-8AF5-18B3C96EA6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86585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2" y="388338"/>
            <a:ext cx="4278490" cy="1652693"/>
          </a:xfrm>
        </p:spPr>
        <p:txBody>
          <a:bodyPr anchor="b"/>
          <a:lstStyle>
            <a:lvl1pPr algn="l">
              <a:defRPr sz="21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2"/>
            <a:ext cx="7270045" cy="8324427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2" y="2041035"/>
            <a:ext cx="4278490" cy="6671734"/>
          </a:xfrm>
        </p:spPr>
        <p:txBody>
          <a:bodyPr/>
          <a:lstStyle>
            <a:lvl1pPr marL="0" indent="0">
              <a:buNone/>
              <a:defRPr sz="1493"/>
            </a:lvl1pPr>
            <a:lvl2pPr marL="487671" indent="0">
              <a:buNone/>
              <a:defRPr sz="1280"/>
            </a:lvl2pPr>
            <a:lvl3pPr marL="975340" indent="0">
              <a:buNone/>
              <a:defRPr sz="1067"/>
            </a:lvl3pPr>
            <a:lvl4pPr marL="1463011" indent="0">
              <a:buNone/>
              <a:defRPr sz="960"/>
            </a:lvl4pPr>
            <a:lvl5pPr marL="1950681" indent="0">
              <a:buNone/>
              <a:defRPr sz="960"/>
            </a:lvl5pPr>
            <a:lvl6pPr marL="2438351" indent="0">
              <a:buNone/>
              <a:defRPr sz="960"/>
            </a:lvl6pPr>
            <a:lvl7pPr marL="2926022" indent="0">
              <a:buNone/>
              <a:defRPr sz="960"/>
            </a:lvl7pPr>
            <a:lvl8pPr marL="3413692" indent="0">
              <a:buNone/>
              <a:defRPr sz="960"/>
            </a:lvl8pPr>
            <a:lvl9pPr marL="3901362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C70AAB-0CBC-A044-B9BC-232BC7468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77475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1" y="6827520"/>
            <a:ext cx="7802880" cy="806027"/>
          </a:xfrm>
        </p:spPr>
        <p:txBody>
          <a:bodyPr anchor="b"/>
          <a:lstStyle>
            <a:lvl1pPr algn="l">
              <a:defRPr sz="21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1" y="871502"/>
            <a:ext cx="7802880" cy="5852160"/>
          </a:xfrm>
        </p:spPr>
        <p:txBody>
          <a:bodyPr/>
          <a:lstStyle>
            <a:lvl1pPr marL="0" indent="0">
              <a:buNone/>
              <a:defRPr sz="3413"/>
            </a:lvl1pPr>
            <a:lvl2pPr marL="487671" indent="0">
              <a:buNone/>
              <a:defRPr sz="2987"/>
            </a:lvl2pPr>
            <a:lvl3pPr marL="975340" indent="0">
              <a:buNone/>
              <a:defRPr sz="2560"/>
            </a:lvl3pPr>
            <a:lvl4pPr marL="1463011" indent="0">
              <a:buNone/>
              <a:defRPr sz="2133"/>
            </a:lvl4pPr>
            <a:lvl5pPr marL="1950681" indent="0">
              <a:buNone/>
              <a:defRPr sz="2133"/>
            </a:lvl5pPr>
            <a:lvl6pPr marL="2438351" indent="0">
              <a:buNone/>
              <a:defRPr sz="2133"/>
            </a:lvl6pPr>
            <a:lvl7pPr marL="2926022" indent="0">
              <a:buNone/>
              <a:defRPr sz="2133"/>
            </a:lvl7pPr>
            <a:lvl8pPr marL="3413692" indent="0">
              <a:buNone/>
              <a:defRPr sz="2133"/>
            </a:lvl8pPr>
            <a:lvl9pPr marL="3901362" indent="0">
              <a:buNone/>
              <a:defRPr sz="21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1" y="7633547"/>
            <a:ext cx="7802880" cy="1144693"/>
          </a:xfrm>
        </p:spPr>
        <p:txBody>
          <a:bodyPr/>
          <a:lstStyle>
            <a:lvl1pPr marL="0" indent="0">
              <a:buNone/>
              <a:defRPr sz="1493"/>
            </a:lvl1pPr>
            <a:lvl2pPr marL="487671" indent="0">
              <a:buNone/>
              <a:defRPr sz="1280"/>
            </a:lvl2pPr>
            <a:lvl3pPr marL="975340" indent="0">
              <a:buNone/>
              <a:defRPr sz="1067"/>
            </a:lvl3pPr>
            <a:lvl4pPr marL="1463011" indent="0">
              <a:buNone/>
              <a:defRPr sz="960"/>
            </a:lvl4pPr>
            <a:lvl5pPr marL="1950681" indent="0">
              <a:buNone/>
              <a:defRPr sz="960"/>
            </a:lvl5pPr>
            <a:lvl6pPr marL="2438351" indent="0">
              <a:buNone/>
              <a:defRPr sz="960"/>
            </a:lvl6pPr>
            <a:lvl7pPr marL="2926022" indent="0">
              <a:buNone/>
              <a:defRPr sz="960"/>
            </a:lvl7pPr>
            <a:lvl8pPr marL="3413692" indent="0">
              <a:buNone/>
              <a:defRPr sz="960"/>
            </a:lvl8pPr>
            <a:lvl9pPr marL="3901362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E0E2541-1ACF-D44D-A73A-1D59EF75BE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1750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D08DFC-66B6-7A40-885E-E1D991172E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50626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600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600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644D632-4EB8-404B-9E00-D1C78AF184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2843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2" y="3225803"/>
            <a:ext cx="10464801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BCFE2-DE5B-6043-99BB-3E0C2F451B16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62660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9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535FC9-4C7C-4839-AD87-B5CD13220982}" type="datetimeFigureOut">
              <a:rPr lang="en-US" smtClean="0"/>
              <a:pPr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1B2BE-37E8-49C8-A941-FB00A9E058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2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>
      <a:lvl1pPr algn="ctr" defTabSz="1300460" rtl="0" eaLnBrk="1" latinLnBrk="0" hangingPunct="1"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1300460" rtl="0" eaLnBrk="1" latinLnBrk="0" hangingPunct="1">
        <a:spcBef>
          <a:spcPct val="20000"/>
        </a:spcBef>
        <a:buFont typeface="Arial" pitchFamily="34" charset="0"/>
        <a:buChar char="•"/>
        <a:defRPr sz="4551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1300460" rtl="0" eaLnBrk="1" latinLnBrk="0" hangingPunct="1">
        <a:spcBef>
          <a:spcPct val="20000"/>
        </a:spcBef>
        <a:buFont typeface="Arial" pitchFamily="34" charset="0"/>
        <a:buChar char="–"/>
        <a:defRPr sz="3982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spcBef>
          <a:spcPct val="20000"/>
        </a:spcBef>
        <a:buFont typeface="Arial" pitchFamily="34" charset="0"/>
        <a:buChar char="–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spcBef>
          <a:spcPct val="20000"/>
        </a:spcBef>
        <a:buFont typeface="Arial" pitchFamily="34" charset="0"/>
        <a:buChar char="»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spcBef>
          <a:spcPct val="20000"/>
        </a:spcBef>
        <a:buFont typeface="Arial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029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0240" y="390596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240" y="2275842"/>
            <a:ext cx="11704320" cy="64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0240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75340" eaLnBrk="1" hangingPunct="1">
              <a:defRPr sz="1493">
                <a:solidFill>
                  <a:srgbClr val="000000"/>
                </a:solidFill>
                <a:latin typeface="Arial" charset="0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307" y="8882098"/>
            <a:ext cx="4118187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75340" eaLnBrk="1" hangingPunct="1">
              <a:defRPr sz="1493">
                <a:solidFill>
                  <a:srgbClr val="000000"/>
                </a:solidFill>
                <a:latin typeface="Arial" charset="0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107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975340" eaLnBrk="1" hangingPunct="1">
              <a:defRPr sz="1493">
                <a:solidFill>
                  <a:srgbClr val="000000"/>
                </a:solidFill>
                <a:latin typeface="Arial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65EDB5-AC35-C043-9BA3-FF14F64EC407}" type="slidenum">
              <a:rPr lang="en-US" altLang="en-US" kern="120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/>
          </a:p>
        </p:txBody>
      </p:sp>
    </p:spTree>
    <p:extLst>
      <p:ext uri="{BB962C8B-B14F-4D97-AF65-F5344CB8AC3E}">
        <p14:creationId xmlns:p14="http://schemas.microsoft.com/office/powerpoint/2010/main" val="96661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5pPr>
      <a:lvl6pPr marL="48767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6pPr>
      <a:lvl7pPr marL="975340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7pPr>
      <a:lvl8pPr marL="146301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8pPr>
      <a:lvl9pPr marL="195068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9pPr>
    </p:titleStyle>
    <p:bodyStyle>
      <a:lvl1pPr marL="364079" indent="-364079" algn="l" rtl="0" eaLnBrk="0" fontAlgn="base" hangingPunct="0">
        <a:spcBef>
          <a:spcPct val="20000"/>
        </a:spcBef>
        <a:spcAft>
          <a:spcPct val="0"/>
        </a:spcAft>
        <a:buChar char="•"/>
        <a:defRPr sz="3413">
          <a:solidFill>
            <a:schemeClr val="tx1"/>
          </a:solidFill>
          <a:latin typeface="+mn-lt"/>
          <a:ea typeface="+mn-ea"/>
          <a:cs typeface="+mn-cs"/>
        </a:defRPr>
      </a:lvl1pPr>
      <a:lvl2pPr marL="790812" indent="-303117" algn="l" rtl="0" eaLnBrk="0" fontAlgn="base" hangingPunct="0">
        <a:spcBef>
          <a:spcPct val="20000"/>
        </a:spcBef>
        <a:spcAft>
          <a:spcPct val="0"/>
        </a:spcAft>
        <a:buChar char="–"/>
        <a:defRPr sz="2987">
          <a:solidFill>
            <a:schemeClr val="tx1"/>
          </a:solidFill>
          <a:latin typeface="+mn-lt"/>
        </a:defRPr>
      </a:lvl2pPr>
      <a:lvl3pPr marL="1217545" indent="-242155" algn="l" rtl="0" eaLnBrk="0" fontAlgn="base" hangingPunct="0">
        <a:spcBef>
          <a:spcPct val="20000"/>
        </a:spcBef>
        <a:spcAft>
          <a:spcPct val="0"/>
        </a:spcAft>
        <a:buChar char="•"/>
        <a:defRPr sz="2560">
          <a:solidFill>
            <a:schemeClr val="tx1"/>
          </a:solidFill>
          <a:latin typeface="+mn-lt"/>
        </a:defRPr>
      </a:lvl3pPr>
      <a:lvl4pPr marL="1705240" indent="-242155" algn="l" rtl="0" eaLnBrk="0" fontAlgn="base" hangingPunct="0">
        <a:spcBef>
          <a:spcPct val="20000"/>
        </a:spcBef>
        <a:spcAft>
          <a:spcPct val="0"/>
        </a:spcAft>
        <a:buChar char="–"/>
        <a:defRPr sz="2133">
          <a:solidFill>
            <a:schemeClr val="tx1"/>
          </a:solidFill>
          <a:latin typeface="+mn-lt"/>
        </a:defRPr>
      </a:lvl4pPr>
      <a:lvl5pPr marL="2192936" indent="-242155" algn="l" rtl="0" eaLnBrk="0" fontAlgn="base" hangingPunct="0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5pPr>
      <a:lvl6pPr marL="2682186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6pPr>
      <a:lvl7pPr marL="3169857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7pPr>
      <a:lvl8pPr marL="3657528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8pPr>
      <a:lvl9pPr marL="4145197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0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8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5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2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69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6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.jpeg"/><Relationship Id="rId5" Type="http://schemas.openxmlformats.org/officeDocument/2006/relationships/tags" Target="../tags/tag5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72.png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tif"/><Relationship Id="rId7" Type="http://schemas.openxmlformats.org/officeDocument/2006/relationships/image" Target="../media/image161.tif"/><Relationship Id="rId2" Type="http://schemas.openxmlformats.org/officeDocument/2006/relationships/image" Target="../media/image156.ti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0.tif"/><Relationship Id="rId5" Type="http://schemas.openxmlformats.org/officeDocument/2006/relationships/image" Target="../media/image159.tif"/><Relationship Id="rId4" Type="http://schemas.openxmlformats.org/officeDocument/2006/relationships/image" Target="../media/image158.ti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eg"/><Relationship Id="rId13" Type="http://schemas.openxmlformats.org/officeDocument/2006/relationships/image" Target="../media/image174.jpeg"/><Relationship Id="rId3" Type="http://schemas.openxmlformats.org/officeDocument/2006/relationships/image" Target="../media/image164.png"/><Relationship Id="rId7" Type="http://schemas.openxmlformats.org/officeDocument/2006/relationships/image" Target="../media/image168.jpeg"/><Relationship Id="rId12" Type="http://schemas.openxmlformats.org/officeDocument/2006/relationships/image" Target="../media/image173.jpeg"/><Relationship Id="rId2" Type="http://schemas.openxmlformats.org/officeDocument/2006/relationships/image" Target="../media/image163.jpeg"/><Relationship Id="rId16" Type="http://schemas.openxmlformats.org/officeDocument/2006/relationships/image" Target="../media/image177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7.jpeg"/><Relationship Id="rId11" Type="http://schemas.openxmlformats.org/officeDocument/2006/relationships/image" Target="../media/image172.jpeg"/><Relationship Id="rId5" Type="http://schemas.openxmlformats.org/officeDocument/2006/relationships/image" Target="../media/image166.jpeg"/><Relationship Id="rId15" Type="http://schemas.openxmlformats.org/officeDocument/2006/relationships/image" Target="../media/image176.jpeg"/><Relationship Id="rId10" Type="http://schemas.openxmlformats.org/officeDocument/2006/relationships/image" Target="../media/image171.jpeg"/><Relationship Id="rId4" Type="http://schemas.openxmlformats.org/officeDocument/2006/relationships/image" Target="../media/image165.png"/><Relationship Id="rId9" Type="http://schemas.openxmlformats.org/officeDocument/2006/relationships/image" Target="../media/image170.jpeg"/><Relationship Id="rId14" Type="http://schemas.openxmlformats.org/officeDocument/2006/relationships/image" Target="../media/image175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1.png"/><Relationship Id="rId7" Type="http://schemas.openxmlformats.org/officeDocument/2006/relationships/image" Target="../media/image186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83.png"/><Relationship Id="rId9" Type="http://schemas.openxmlformats.org/officeDocument/2006/relationships/image" Target="../media/image17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tif"/><Relationship Id="rId1" Type="http://schemas.openxmlformats.org/officeDocument/2006/relationships/slideLayout" Target="../slideLayouts/slideLayout2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tif"/><Relationship Id="rId1" Type="http://schemas.openxmlformats.org/officeDocument/2006/relationships/slideLayout" Target="../slideLayouts/slideLayout2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tif"/><Relationship Id="rId2" Type="http://schemas.openxmlformats.org/officeDocument/2006/relationships/image" Target="../media/image197.tif"/><Relationship Id="rId1" Type="http://schemas.openxmlformats.org/officeDocument/2006/relationships/slideLayout" Target="../slideLayouts/slideLayout2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tif"/><Relationship Id="rId2" Type="http://schemas.openxmlformats.org/officeDocument/2006/relationships/image" Target="../media/image197.ti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9.ti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tif"/><Relationship Id="rId2" Type="http://schemas.openxmlformats.org/officeDocument/2006/relationships/image" Target="../media/image197.ti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0.tif"/><Relationship Id="rId4" Type="http://schemas.openxmlformats.org/officeDocument/2006/relationships/image" Target="../media/image199.ti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tif"/><Relationship Id="rId2" Type="http://schemas.openxmlformats.org/officeDocument/2006/relationships/image" Target="../media/image197.ti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0.tif"/><Relationship Id="rId4" Type="http://schemas.openxmlformats.org/officeDocument/2006/relationships/image" Target="../media/image199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3" Type="http://schemas.openxmlformats.org/officeDocument/2006/relationships/image" Target="../media/image203.png"/><Relationship Id="rId21" Type="http://schemas.openxmlformats.org/officeDocument/2006/relationships/image" Target="../media/image221.png"/><Relationship Id="rId7" Type="http://schemas.openxmlformats.org/officeDocument/2006/relationships/image" Target="../media/image207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" Type="http://schemas.openxmlformats.org/officeDocument/2006/relationships/image" Target="../media/image202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6.png"/><Relationship Id="rId11" Type="http://schemas.openxmlformats.org/officeDocument/2006/relationships/image" Target="../media/image211.png"/><Relationship Id="rId5" Type="http://schemas.openxmlformats.org/officeDocument/2006/relationships/image" Target="../media/image205.png"/><Relationship Id="rId15" Type="http://schemas.openxmlformats.org/officeDocument/2006/relationships/image" Target="../media/image215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/Relationships>
</file>

<file path=ppt/slides/_rels/slide1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7.png"/><Relationship Id="rId21" Type="http://schemas.openxmlformats.org/officeDocument/2006/relationships/image" Target="../media/image242.png"/><Relationship Id="rId42" Type="http://schemas.openxmlformats.org/officeDocument/2006/relationships/image" Target="../media/image263.png"/><Relationship Id="rId47" Type="http://schemas.openxmlformats.org/officeDocument/2006/relationships/image" Target="../media/image268.png"/><Relationship Id="rId63" Type="http://schemas.openxmlformats.org/officeDocument/2006/relationships/image" Target="../media/image284.png"/><Relationship Id="rId68" Type="http://schemas.openxmlformats.org/officeDocument/2006/relationships/image" Target="../media/image289.png"/><Relationship Id="rId84" Type="http://schemas.openxmlformats.org/officeDocument/2006/relationships/image" Target="../media/image305.png"/><Relationship Id="rId89" Type="http://schemas.openxmlformats.org/officeDocument/2006/relationships/image" Target="../media/image310.png"/><Relationship Id="rId16" Type="http://schemas.openxmlformats.org/officeDocument/2006/relationships/image" Target="../media/image237.png"/><Relationship Id="rId11" Type="http://schemas.openxmlformats.org/officeDocument/2006/relationships/image" Target="../media/image232.png"/><Relationship Id="rId32" Type="http://schemas.openxmlformats.org/officeDocument/2006/relationships/image" Target="../media/image253.png"/><Relationship Id="rId37" Type="http://schemas.openxmlformats.org/officeDocument/2006/relationships/image" Target="../media/image258.png"/><Relationship Id="rId53" Type="http://schemas.openxmlformats.org/officeDocument/2006/relationships/image" Target="../media/image274.png"/><Relationship Id="rId58" Type="http://schemas.openxmlformats.org/officeDocument/2006/relationships/image" Target="../media/image279.png"/><Relationship Id="rId74" Type="http://schemas.openxmlformats.org/officeDocument/2006/relationships/image" Target="../media/image295.png"/><Relationship Id="rId79" Type="http://schemas.openxmlformats.org/officeDocument/2006/relationships/image" Target="../media/image300.png"/><Relationship Id="rId102" Type="http://schemas.openxmlformats.org/officeDocument/2006/relationships/image" Target="../media/image323.png"/><Relationship Id="rId5" Type="http://schemas.openxmlformats.org/officeDocument/2006/relationships/image" Target="../media/image226.png"/><Relationship Id="rId90" Type="http://schemas.openxmlformats.org/officeDocument/2006/relationships/image" Target="../media/image311.png"/><Relationship Id="rId95" Type="http://schemas.openxmlformats.org/officeDocument/2006/relationships/image" Target="../media/image316.png"/><Relationship Id="rId22" Type="http://schemas.openxmlformats.org/officeDocument/2006/relationships/image" Target="../media/image243.png"/><Relationship Id="rId27" Type="http://schemas.openxmlformats.org/officeDocument/2006/relationships/image" Target="../media/image248.png"/><Relationship Id="rId43" Type="http://schemas.openxmlformats.org/officeDocument/2006/relationships/image" Target="../media/image264.png"/><Relationship Id="rId48" Type="http://schemas.openxmlformats.org/officeDocument/2006/relationships/image" Target="../media/image269.png"/><Relationship Id="rId64" Type="http://schemas.openxmlformats.org/officeDocument/2006/relationships/image" Target="../media/image285.png"/><Relationship Id="rId69" Type="http://schemas.openxmlformats.org/officeDocument/2006/relationships/image" Target="../media/image290.png"/><Relationship Id="rId80" Type="http://schemas.openxmlformats.org/officeDocument/2006/relationships/image" Target="../media/image301.png"/><Relationship Id="rId85" Type="http://schemas.openxmlformats.org/officeDocument/2006/relationships/image" Target="../media/image306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33" Type="http://schemas.openxmlformats.org/officeDocument/2006/relationships/image" Target="../media/image254.png"/><Relationship Id="rId38" Type="http://schemas.openxmlformats.org/officeDocument/2006/relationships/image" Target="../media/image259.png"/><Relationship Id="rId59" Type="http://schemas.openxmlformats.org/officeDocument/2006/relationships/image" Target="../media/image280.png"/><Relationship Id="rId103" Type="http://schemas.openxmlformats.org/officeDocument/2006/relationships/image" Target="../media/image324.png"/><Relationship Id="rId20" Type="http://schemas.openxmlformats.org/officeDocument/2006/relationships/image" Target="../media/image241.png"/><Relationship Id="rId41" Type="http://schemas.openxmlformats.org/officeDocument/2006/relationships/image" Target="../media/image262.png"/><Relationship Id="rId54" Type="http://schemas.openxmlformats.org/officeDocument/2006/relationships/image" Target="../media/image275.png"/><Relationship Id="rId62" Type="http://schemas.openxmlformats.org/officeDocument/2006/relationships/image" Target="../media/image283.png"/><Relationship Id="rId70" Type="http://schemas.openxmlformats.org/officeDocument/2006/relationships/image" Target="../media/image291.png"/><Relationship Id="rId75" Type="http://schemas.openxmlformats.org/officeDocument/2006/relationships/image" Target="../media/image296.png"/><Relationship Id="rId83" Type="http://schemas.openxmlformats.org/officeDocument/2006/relationships/image" Target="../media/image304.png"/><Relationship Id="rId88" Type="http://schemas.openxmlformats.org/officeDocument/2006/relationships/image" Target="../media/image309.png"/><Relationship Id="rId91" Type="http://schemas.openxmlformats.org/officeDocument/2006/relationships/image" Target="../media/image312.png"/><Relationship Id="rId96" Type="http://schemas.openxmlformats.org/officeDocument/2006/relationships/image" Target="../media/image317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7.png"/><Relationship Id="rId15" Type="http://schemas.openxmlformats.org/officeDocument/2006/relationships/image" Target="../media/image236.png"/><Relationship Id="rId23" Type="http://schemas.openxmlformats.org/officeDocument/2006/relationships/image" Target="../media/image244.png"/><Relationship Id="rId28" Type="http://schemas.openxmlformats.org/officeDocument/2006/relationships/image" Target="../media/image249.png"/><Relationship Id="rId36" Type="http://schemas.openxmlformats.org/officeDocument/2006/relationships/image" Target="../media/image257.png"/><Relationship Id="rId49" Type="http://schemas.openxmlformats.org/officeDocument/2006/relationships/image" Target="../media/image270.png"/><Relationship Id="rId57" Type="http://schemas.openxmlformats.org/officeDocument/2006/relationships/image" Target="../media/image278.png"/><Relationship Id="rId106" Type="http://schemas.openxmlformats.org/officeDocument/2006/relationships/image" Target="../media/image327.png"/><Relationship Id="rId10" Type="http://schemas.openxmlformats.org/officeDocument/2006/relationships/image" Target="../media/image231.png"/><Relationship Id="rId31" Type="http://schemas.openxmlformats.org/officeDocument/2006/relationships/image" Target="../media/image252.png"/><Relationship Id="rId44" Type="http://schemas.openxmlformats.org/officeDocument/2006/relationships/image" Target="../media/image265.png"/><Relationship Id="rId52" Type="http://schemas.openxmlformats.org/officeDocument/2006/relationships/image" Target="../media/image273.png"/><Relationship Id="rId60" Type="http://schemas.openxmlformats.org/officeDocument/2006/relationships/image" Target="../media/image281.png"/><Relationship Id="rId65" Type="http://schemas.openxmlformats.org/officeDocument/2006/relationships/image" Target="../media/image286.png"/><Relationship Id="rId73" Type="http://schemas.openxmlformats.org/officeDocument/2006/relationships/image" Target="../media/image294.png"/><Relationship Id="rId78" Type="http://schemas.openxmlformats.org/officeDocument/2006/relationships/image" Target="../media/image299.png"/><Relationship Id="rId81" Type="http://schemas.openxmlformats.org/officeDocument/2006/relationships/image" Target="../media/image302.png"/><Relationship Id="rId86" Type="http://schemas.openxmlformats.org/officeDocument/2006/relationships/image" Target="../media/image307.png"/><Relationship Id="rId94" Type="http://schemas.openxmlformats.org/officeDocument/2006/relationships/image" Target="../media/image315.png"/><Relationship Id="rId99" Type="http://schemas.openxmlformats.org/officeDocument/2006/relationships/image" Target="../media/image320.png"/><Relationship Id="rId101" Type="http://schemas.openxmlformats.org/officeDocument/2006/relationships/image" Target="../media/image322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39" Type="http://schemas.openxmlformats.org/officeDocument/2006/relationships/image" Target="../media/image260.png"/><Relationship Id="rId34" Type="http://schemas.openxmlformats.org/officeDocument/2006/relationships/image" Target="../media/image255.png"/><Relationship Id="rId50" Type="http://schemas.openxmlformats.org/officeDocument/2006/relationships/image" Target="../media/image271.png"/><Relationship Id="rId55" Type="http://schemas.openxmlformats.org/officeDocument/2006/relationships/image" Target="../media/image276.png"/><Relationship Id="rId76" Type="http://schemas.openxmlformats.org/officeDocument/2006/relationships/image" Target="../media/image297.png"/><Relationship Id="rId97" Type="http://schemas.openxmlformats.org/officeDocument/2006/relationships/image" Target="../media/image318.png"/><Relationship Id="rId104" Type="http://schemas.openxmlformats.org/officeDocument/2006/relationships/image" Target="../media/image325.png"/><Relationship Id="rId7" Type="http://schemas.openxmlformats.org/officeDocument/2006/relationships/image" Target="../media/image228.png"/><Relationship Id="rId71" Type="http://schemas.openxmlformats.org/officeDocument/2006/relationships/image" Target="../media/image292.png"/><Relationship Id="rId92" Type="http://schemas.openxmlformats.org/officeDocument/2006/relationships/image" Target="../media/image313.png"/><Relationship Id="rId2" Type="http://schemas.openxmlformats.org/officeDocument/2006/relationships/image" Target="../media/image223.png"/><Relationship Id="rId29" Type="http://schemas.openxmlformats.org/officeDocument/2006/relationships/image" Target="../media/image250.png"/><Relationship Id="rId24" Type="http://schemas.openxmlformats.org/officeDocument/2006/relationships/image" Target="../media/image245.png"/><Relationship Id="rId40" Type="http://schemas.openxmlformats.org/officeDocument/2006/relationships/image" Target="../media/image261.png"/><Relationship Id="rId45" Type="http://schemas.openxmlformats.org/officeDocument/2006/relationships/image" Target="../media/image266.png"/><Relationship Id="rId66" Type="http://schemas.openxmlformats.org/officeDocument/2006/relationships/image" Target="../media/image287.png"/><Relationship Id="rId87" Type="http://schemas.openxmlformats.org/officeDocument/2006/relationships/image" Target="../media/image308.png"/><Relationship Id="rId61" Type="http://schemas.openxmlformats.org/officeDocument/2006/relationships/image" Target="../media/image282.png"/><Relationship Id="rId82" Type="http://schemas.openxmlformats.org/officeDocument/2006/relationships/image" Target="../media/image303.png"/><Relationship Id="rId19" Type="http://schemas.openxmlformats.org/officeDocument/2006/relationships/image" Target="../media/image240.png"/><Relationship Id="rId14" Type="http://schemas.openxmlformats.org/officeDocument/2006/relationships/image" Target="../media/image235.png"/><Relationship Id="rId30" Type="http://schemas.openxmlformats.org/officeDocument/2006/relationships/image" Target="../media/image251.png"/><Relationship Id="rId35" Type="http://schemas.openxmlformats.org/officeDocument/2006/relationships/image" Target="../media/image256.png"/><Relationship Id="rId56" Type="http://schemas.openxmlformats.org/officeDocument/2006/relationships/image" Target="../media/image277.png"/><Relationship Id="rId77" Type="http://schemas.openxmlformats.org/officeDocument/2006/relationships/image" Target="../media/image298.png"/><Relationship Id="rId100" Type="http://schemas.openxmlformats.org/officeDocument/2006/relationships/image" Target="../media/image321.png"/><Relationship Id="rId105" Type="http://schemas.openxmlformats.org/officeDocument/2006/relationships/image" Target="../media/image326.png"/><Relationship Id="rId8" Type="http://schemas.openxmlformats.org/officeDocument/2006/relationships/image" Target="../media/image229.png"/><Relationship Id="rId51" Type="http://schemas.openxmlformats.org/officeDocument/2006/relationships/image" Target="../media/image272.png"/><Relationship Id="rId72" Type="http://schemas.openxmlformats.org/officeDocument/2006/relationships/image" Target="../media/image293.png"/><Relationship Id="rId93" Type="http://schemas.openxmlformats.org/officeDocument/2006/relationships/image" Target="../media/image314.png"/><Relationship Id="rId98" Type="http://schemas.openxmlformats.org/officeDocument/2006/relationships/image" Target="../media/image319.png"/><Relationship Id="rId3" Type="http://schemas.openxmlformats.org/officeDocument/2006/relationships/image" Target="../media/image224.png"/><Relationship Id="rId25" Type="http://schemas.openxmlformats.org/officeDocument/2006/relationships/image" Target="../media/image246.png"/><Relationship Id="rId46" Type="http://schemas.openxmlformats.org/officeDocument/2006/relationships/image" Target="../media/image267.png"/><Relationship Id="rId67" Type="http://schemas.openxmlformats.org/officeDocument/2006/relationships/image" Target="../media/image288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28.png"/><Relationship Id="rId4" Type="http://schemas.openxmlformats.org/officeDocument/2006/relationships/image" Target="../media/image19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3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0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0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Relationship Id="rId9" Type="http://schemas.openxmlformats.org/officeDocument/2006/relationships/image" Target="../media/image35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2.png"/><Relationship Id="rId7" Type="http://schemas.openxmlformats.org/officeDocument/2006/relationships/image" Target="../media/image359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2.png"/><Relationship Id="rId5" Type="http://schemas.openxmlformats.org/officeDocument/2006/relationships/image" Target="../media/image360.png"/><Relationship Id="rId4" Type="http://schemas.openxmlformats.org/officeDocument/2006/relationships/image" Target="../media/image355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3" Type="http://schemas.openxmlformats.org/officeDocument/2006/relationships/image" Target="../media/image354.png"/><Relationship Id="rId7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0.png"/><Relationship Id="rId5" Type="http://schemas.openxmlformats.org/officeDocument/2006/relationships/image" Target="../media/image361.png"/><Relationship Id="rId4" Type="http://schemas.openxmlformats.org/officeDocument/2006/relationships/image" Target="../media/image355.png"/><Relationship Id="rId9" Type="http://schemas.openxmlformats.org/officeDocument/2006/relationships/image" Target="../media/image36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7" Type="http://schemas.openxmlformats.org/officeDocument/2006/relationships/image" Target="../media/image365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2.png"/><Relationship Id="rId5" Type="http://schemas.openxmlformats.org/officeDocument/2006/relationships/image" Target="../media/image364.png"/><Relationship Id="rId4" Type="http://schemas.openxmlformats.org/officeDocument/2006/relationships/image" Target="../media/image355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54.png"/><Relationship Id="rId7" Type="http://schemas.openxmlformats.org/officeDocument/2006/relationships/image" Target="../media/image363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2.png"/><Relationship Id="rId5" Type="http://schemas.openxmlformats.org/officeDocument/2006/relationships/image" Target="../media/image366.png"/><Relationship Id="rId4" Type="http://schemas.openxmlformats.org/officeDocument/2006/relationships/image" Target="../media/image355.png"/><Relationship Id="rId9" Type="http://schemas.openxmlformats.org/officeDocument/2006/relationships/image" Target="../media/image365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1.png"/><Relationship Id="rId5" Type="http://schemas.openxmlformats.org/officeDocument/2006/relationships/image" Target="../media/image365.png"/><Relationship Id="rId4" Type="http://schemas.openxmlformats.org/officeDocument/2006/relationships/image" Target="../media/image37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7" Type="http://schemas.openxmlformats.org/officeDocument/2006/relationships/image" Target="../media/image365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0.png"/><Relationship Id="rId5" Type="http://schemas.openxmlformats.org/officeDocument/2006/relationships/image" Target="../media/image352.png"/><Relationship Id="rId4" Type="http://schemas.openxmlformats.org/officeDocument/2006/relationships/image" Target="../media/image37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0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5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2.png"/><Relationship Id="rId5" Type="http://schemas.openxmlformats.org/officeDocument/2006/relationships/image" Target="../media/image365.png"/><Relationship Id="rId4" Type="http://schemas.openxmlformats.org/officeDocument/2006/relationships/image" Target="../media/image370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9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1.png"/><Relationship Id="rId4" Type="http://schemas.openxmlformats.org/officeDocument/2006/relationships/image" Target="../media/image380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0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tif"/><Relationship Id="rId2" Type="http://schemas.openxmlformats.org/officeDocument/2006/relationships/image" Target="../media/image382.ti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85.tif"/><Relationship Id="rId4" Type="http://schemas.openxmlformats.org/officeDocument/2006/relationships/image" Target="../media/image384.ti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0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90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png"/><Relationship Id="rId3" Type="http://schemas.openxmlformats.org/officeDocument/2006/relationships/image" Target="../media/image389.png"/><Relationship Id="rId7" Type="http://schemas.openxmlformats.org/officeDocument/2006/relationships/image" Target="../media/image393.png"/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10" Type="http://schemas.openxmlformats.org/officeDocument/2006/relationships/image" Target="../media/image396.png"/><Relationship Id="rId4" Type="http://schemas.openxmlformats.org/officeDocument/2006/relationships/image" Target="../media/image390.png"/><Relationship Id="rId9" Type="http://schemas.openxmlformats.org/officeDocument/2006/relationships/image" Target="../media/image39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8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15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web.mit.edu/bcs/sinha/papers/19results_sinha_etal.pdf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2.jpeg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t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72.png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t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7.png"/><Relationship Id="rId5" Type="http://schemas.openxmlformats.org/officeDocument/2006/relationships/image" Target="../media/image101.png"/><Relationship Id="rId4" Type="http://schemas.openxmlformats.org/officeDocument/2006/relationships/image" Target="../media/image102.png"/><Relationship Id="rId9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0.png"/><Relationship Id="rId5" Type="http://schemas.openxmlformats.org/officeDocument/2006/relationships/image" Target="../media/image109.tif"/><Relationship Id="rId4" Type="http://schemas.openxmlformats.org/officeDocument/2006/relationships/image" Target="../media/image108.t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1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1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2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1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4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6.t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www.kesselskramer.com/exhibitions/24-hrs-of-photos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3.jpe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slideLayout" Target="../slideLayouts/slideLayout8.xml"/><Relationship Id="rId5" Type="http://schemas.openxmlformats.org/officeDocument/2006/relationships/tags" Target="../tags/tag1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071609" y="541153"/>
            <a:ext cx="8290560" cy="1568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vl="0" defTabSz="975340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dirty="0"/>
              <a:t>Introduction to semantic vision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968703"/>
            <a:ext cx="129875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7539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Helvetica Light"/>
              </a:rPr>
              <a:t>Note: course materials are prepared based 1) NYU Prof. Edward Wong and CMU Prof.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Helvetica Light"/>
              </a:rPr>
              <a:t>Ioannis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Helvetica Light"/>
              </a:rPr>
              <a:t> Computer Vision Class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99679C-E559-FB4E-AD53-77B36CE1AF90}"/>
              </a:ext>
            </a:extLst>
          </p:cNvPr>
          <p:cNvGrpSpPr/>
          <p:nvPr/>
        </p:nvGrpSpPr>
        <p:grpSpPr>
          <a:xfrm>
            <a:off x="3360761" y="1794380"/>
            <a:ext cx="6283278" cy="6718753"/>
            <a:chOff x="2492587" y="975360"/>
            <a:chExt cx="8209280" cy="8778240"/>
          </a:xfrm>
        </p:grpSpPr>
        <p:pic>
          <p:nvPicPr>
            <p:cNvPr id="9" name="Picture 2" descr="IMG_3534">
              <a:extLst>
                <a:ext uri="{FF2B5EF4-FFF2-40B4-BE49-F238E27FC236}">
                  <a16:creationId xmlns:a16="http://schemas.microsoft.com/office/drawing/2014/main" id="{17B09E87-36DD-514F-B3DD-483C689FC1F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1" cstate="print"/>
            <a:srcRect t="8163" b="17346"/>
            <a:stretch>
              <a:fillRect/>
            </a:stretch>
          </p:blipFill>
          <p:spPr bwMode="auto">
            <a:xfrm>
              <a:off x="2492587" y="975360"/>
              <a:ext cx="8209280" cy="8778240"/>
            </a:xfrm>
            <a:prstGeom prst="rect">
              <a:avLst/>
            </a:prstGeom>
            <a:noFill/>
          </p:spPr>
        </p:pic>
        <p:sp>
          <p:nvSpPr>
            <p:cNvPr id="10" name="Text Box 4">
              <a:extLst>
                <a:ext uri="{FF2B5EF4-FFF2-40B4-BE49-F238E27FC236}">
                  <a16:creationId xmlns:a16="http://schemas.microsoft.com/office/drawing/2014/main" id="{EB7A2A0B-D468-EA45-8492-5D3EE1A0EF35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586133" y="1733973"/>
              <a:ext cx="2817707" cy="683602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800" b="1">
                  <a:solidFill>
                    <a:srgbClr val="FFFF00"/>
                  </a:solidFill>
                  <a:latin typeface="Arial" pitchFamily="34" charset="0"/>
                </a:rPr>
                <a:t>mountain</a:t>
              </a:r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E53BBCA7-37CF-DA4F-B27A-23D115F2264F}"/>
                </a:ext>
              </a:extLst>
            </p:cNvPr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044267" y="4660054"/>
              <a:ext cx="2600961" cy="683602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800" b="1">
                  <a:solidFill>
                    <a:srgbClr val="FFFF00"/>
                  </a:solidFill>
                  <a:latin typeface="Arial" pitchFamily="34" charset="0"/>
                </a:rPr>
                <a:t>building</a:t>
              </a:r>
            </a:p>
          </p:txBody>
        </p:sp>
        <p:sp>
          <p:nvSpPr>
            <p:cNvPr id="12" name="Text Box 6">
              <a:extLst>
                <a:ext uri="{FF2B5EF4-FFF2-40B4-BE49-F238E27FC236}">
                  <a16:creationId xmlns:a16="http://schemas.microsoft.com/office/drawing/2014/main" id="{96F3A99A-4507-7D48-9F34-EBDEDA7C5143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09333" y="3793067"/>
              <a:ext cx="1625599" cy="683602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800" b="1">
                  <a:solidFill>
                    <a:srgbClr val="FFFF00"/>
                  </a:solidFill>
                  <a:latin typeface="Arial" pitchFamily="34" charset="0"/>
                </a:rPr>
                <a:t>tree</a:t>
              </a:r>
            </a:p>
          </p:txBody>
        </p:sp>
        <p:sp>
          <p:nvSpPr>
            <p:cNvPr id="13" name="Text Box 7">
              <a:extLst>
                <a:ext uri="{FF2B5EF4-FFF2-40B4-BE49-F238E27FC236}">
                  <a16:creationId xmlns:a16="http://schemas.microsoft.com/office/drawing/2014/main" id="{2B688C92-E8CE-E24F-AFED-557F36A14692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251200" y="5310294"/>
              <a:ext cx="2059092" cy="683602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800" b="1">
                  <a:solidFill>
                    <a:srgbClr val="FFFF00"/>
                  </a:solidFill>
                  <a:latin typeface="Arial" pitchFamily="34" charset="0"/>
                </a:rPr>
                <a:t>banner</a:t>
              </a: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77FC4949-A1AD-424C-84BA-8E48F9F3AC89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019627" y="8019627"/>
              <a:ext cx="2167468" cy="683602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800" b="1">
                  <a:solidFill>
                    <a:srgbClr val="FFFF00"/>
                  </a:solidFill>
                  <a:latin typeface="Arial" pitchFamily="34" charset="0"/>
                </a:rPr>
                <a:t>vendor</a:t>
              </a:r>
            </a:p>
          </p:txBody>
        </p:sp>
        <p:sp>
          <p:nvSpPr>
            <p:cNvPr id="15" name="Text Box 9">
              <a:extLst>
                <a:ext uri="{FF2B5EF4-FFF2-40B4-BE49-F238E27FC236}">
                  <a16:creationId xmlns:a16="http://schemas.microsoft.com/office/drawing/2014/main" id="{DEB80C10-46B5-5D4D-9757-B1C3CBB267CD}"/>
                </a:ext>
              </a:extLst>
            </p:cNvPr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901440" y="8669868"/>
              <a:ext cx="2709333" cy="683602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800" b="1">
                  <a:solidFill>
                    <a:srgbClr val="FFFF00"/>
                  </a:solidFill>
                  <a:latin typeface="Arial" pitchFamily="34" charset="0"/>
                </a:rPr>
                <a:t>people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2598F8CB-0791-D645-8F52-153F82409E6D}"/>
                </a:ext>
              </a:extLst>
            </p:cNvPr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610774" y="6610774"/>
              <a:ext cx="3034454" cy="683602"/>
            </a:xfrm>
            <a:prstGeom prst="rect">
              <a:avLst/>
            </a:prstGeom>
            <a:solidFill>
              <a:srgbClr val="D6009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2800" b="1">
                  <a:solidFill>
                    <a:srgbClr val="FFFF00"/>
                  </a:solidFill>
                  <a:latin typeface="Arial" pitchFamily="34" charset="0"/>
                </a:rPr>
                <a:t>street lamp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266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783" y="-2017"/>
            <a:ext cx="9135234" cy="975763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What type of scene is it?…"/>
          <p:cNvSpPr txBox="1"/>
          <p:nvPr/>
        </p:nvSpPr>
        <p:spPr>
          <a:xfrm>
            <a:off x="3701603" y="127000"/>
            <a:ext cx="5601594" cy="1193801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 type of scene is it?</a:t>
            </a:r>
          </a:p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(Scene categorization)</a:t>
            </a:r>
          </a:p>
        </p:txBody>
      </p:sp>
      <p:sp>
        <p:nvSpPr>
          <p:cNvPr id="181" name="Outdoor"/>
          <p:cNvSpPr txBox="1"/>
          <p:nvPr/>
        </p:nvSpPr>
        <p:spPr>
          <a:xfrm>
            <a:off x="5332227" y="3822699"/>
            <a:ext cx="1716882" cy="584201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Outdoor</a:t>
            </a:r>
          </a:p>
        </p:txBody>
      </p:sp>
      <p:sp>
        <p:nvSpPr>
          <p:cNvPr id="182" name="City"/>
          <p:cNvSpPr txBox="1"/>
          <p:nvPr/>
        </p:nvSpPr>
        <p:spPr>
          <a:xfrm>
            <a:off x="5749640" y="5346699"/>
            <a:ext cx="882056" cy="584201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City</a:t>
            </a:r>
          </a:p>
        </p:txBody>
      </p:sp>
      <p:sp>
        <p:nvSpPr>
          <p:cNvPr id="183" name="Marketplace"/>
          <p:cNvSpPr txBox="1"/>
          <p:nvPr/>
        </p:nvSpPr>
        <p:spPr>
          <a:xfrm>
            <a:off x="4958867" y="4584699"/>
            <a:ext cx="2463603" cy="584201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b="1">
                <a:solidFill>
                  <a:srgbClr val="FFFB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Marketplace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Bag of words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086511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4076700"/>
            <a:ext cx="1524000" cy="1574800"/>
          </a:xfrm>
          <a:prstGeom prst="rect">
            <a:avLst/>
          </a:prstGeom>
        </p:spPr>
      </p:pic>
      <p:pic>
        <p:nvPicPr>
          <p:cNvPr id="124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273300"/>
            <a:ext cx="1549400" cy="1574800"/>
          </a:xfrm>
          <a:prstGeom prst="rect">
            <a:avLst/>
          </a:prstGeom>
        </p:spPr>
      </p:pic>
      <p:pic>
        <p:nvPicPr>
          <p:cNvPr id="125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0" y="5880100"/>
            <a:ext cx="1524000" cy="1600200"/>
          </a:xfrm>
          <a:prstGeom prst="rect">
            <a:avLst/>
          </a:prstGeom>
        </p:spPr>
      </p:pic>
      <p:pic>
        <p:nvPicPr>
          <p:cNvPr id="126" name="Image" descr="Imag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2273300"/>
            <a:ext cx="1524000" cy="1574800"/>
          </a:xfrm>
          <a:prstGeom prst="rect">
            <a:avLst/>
          </a:prstGeom>
        </p:spPr>
      </p:pic>
      <p:pic>
        <p:nvPicPr>
          <p:cNvPr id="127" name="Image" descr="Imag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11600" y="2273300"/>
            <a:ext cx="1524000" cy="1574800"/>
          </a:xfrm>
          <a:prstGeom prst="rect">
            <a:avLst/>
          </a:prstGeom>
        </p:spPr>
      </p:pic>
      <p:pic>
        <p:nvPicPr>
          <p:cNvPr id="128" name="Image" descr="Imag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80100" y="4076700"/>
            <a:ext cx="1524000" cy="1574800"/>
          </a:xfrm>
          <a:prstGeom prst="rect">
            <a:avLst/>
          </a:prstGeom>
        </p:spPr>
      </p:pic>
      <p:pic>
        <p:nvPicPr>
          <p:cNvPr id="129" name="Image" descr="Imag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854950" y="4076700"/>
            <a:ext cx="1524000" cy="1574800"/>
          </a:xfrm>
          <a:prstGeom prst="rect">
            <a:avLst/>
          </a:prstGeom>
        </p:spPr>
      </p:pic>
      <p:pic>
        <p:nvPicPr>
          <p:cNvPr id="130" name="Image" descr="Imag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80100" y="5880100"/>
            <a:ext cx="1524000" cy="1574800"/>
          </a:xfrm>
          <a:prstGeom prst="rect">
            <a:avLst/>
          </a:prstGeom>
        </p:spPr>
      </p:pic>
      <p:pic>
        <p:nvPicPr>
          <p:cNvPr id="131" name="Image" descr="Imag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854950" y="5880100"/>
            <a:ext cx="1524000" cy="1574800"/>
          </a:xfrm>
          <a:prstGeom prst="rect">
            <a:avLst/>
          </a:prstGeom>
        </p:spPr>
      </p:pic>
      <p:pic>
        <p:nvPicPr>
          <p:cNvPr id="132" name="Image" descr="Imag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817100" y="2273300"/>
            <a:ext cx="1524000" cy="1574800"/>
          </a:xfrm>
          <a:prstGeom prst="rect">
            <a:avLst/>
          </a:prstGeom>
        </p:spPr>
      </p:pic>
      <p:pic>
        <p:nvPicPr>
          <p:cNvPr id="133" name="Image" descr="Imag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943100" y="4076700"/>
            <a:ext cx="1524000" cy="1574800"/>
          </a:xfrm>
          <a:prstGeom prst="rect">
            <a:avLst/>
          </a:prstGeom>
        </p:spPr>
      </p:pic>
      <p:pic>
        <p:nvPicPr>
          <p:cNvPr id="134" name="Image" descr="Imag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4076700"/>
            <a:ext cx="1524000" cy="1574800"/>
          </a:xfrm>
          <a:prstGeom prst="rect">
            <a:avLst/>
          </a:prstGeom>
        </p:spPr>
      </p:pic>
      <p:pic>
        <p:nvPicPr>
          <p:cNvPr id="135" name="Image" descr="Image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823450" y="5880100"/>
            <a:ext cx="1524000" cy="1574800"/>
          </a:xfrm>
          <a:prstGeom prst="rect">
            <a:avLst/>
          </a:prstGeom>
        </p:spPr>
      </p:pic>
      <p:pic>
        <p:nvPicPr>
          <p:cNvPr id="136" name="Image" descr="Imag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943100" y="5880100"/>
            <a:ext cx="1524000" cy="1574800"/>
          </a:xfrm>
          <a:prstGeom prst="rect">
            <a:avLst/>
          </a:prstGeom>
        </p:spPr>
      </p:pic>
      <p:pic>
        <p:nvPicPr>
          <p:cNvPr id="137" name="Image" descr="Imag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943100" y="2273300"/>
            <a:ext cx="1524000" cy="1574800"/>
          </a:xfrm>
          <a:prstGeom prst="rect">
            <a:avLst/>
          </a:prstGeom>
        </p:spPr>
      </p:pic>
      <p:sp>
        <p:nvSpPr>
          <p:cNvPr id="138" name="What object do these parts belong to?"/>
          <p:cNvSpPr txBox="1"/>
          <p:nvPr/>
        </p:nvSpPr>
        <p:spPr>
          <a:xfrm>
            <a:off x="2540533" y="1276350"/>
            <a:ext cx="79237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 object do these parts belong to?</a:t>
            </a:r>
          </a:p>
        </p:txBody>
      </p:sp>
    </p:spTree>
    <p:extLst>
      <p:ext uri="{BB962C8B-B14F-4D97-AF65-F5344CB8AC3E}">
        <p14:creationId xmlns:p14="http://schemas.microsoft.com/office/powerpoint/2010/main" val="4915874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263" y="3910598"/>
            <a:ext cx="7851125" cy="5876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590891"/>
            <a:ext cx="1524000" cy="1574801"/>
          </a:xfrm>
          <a:prstGeom prst="rect">
            <a:avLst/>
          </a:prstGeom>
        </p:spPr>
      </p:pic>
      <p:pic>
        <p:nvPicPr>
          <p:cNvPr id="142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50" y="793841"/>
            <a:ext cx="1549400" cy="1574801"/>
          </a:xfrm>
          <a:prstGeom prst="rect">
            <a:avLst/>
          </a:prstGeom>
        </p:spPr>
      </p:pic>
      <p:pic>
        <p:nvPicPr>
          <p:cNvPr id="143" name="Image" descr="Imag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61768" y="4375241"/>
            <a:ext cx="1524001" cy="1600201"/>
          </a:xfrm>
          <a:prstGeom prst="rect">
            <a:avLst/>
          </a:prstGeom>
        </p:spPr>
      </p:pic>
      <p:pic>
        <p:nvPicPr>
          <p:cNvPr id="144" name="Image" descr="Imag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793841"/>
            <a:ext cx="1524000" cy="1574801"/>
          </a:xfrm>
          <a:prstGeom prst="rect">
            <a:avLst/>
          </a:prstGeom>
        </p:spPr>
      </p:pic>
      <p:pic>
        <p:nvPicPr>
          <p:cNvPr id="145" name="Image" descr="Imag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793841"/>
            <a:ext cx="1524000" cy="1574801"/>
          </a:xfrm>
          <a:prstGeom prst="rect">
            <a:avLst/>
          </a:prstGeom>
        </p:spPr>
      </p:pic>
      <p:pic>
        <p:nvPicPr>
          <p:cNvPr id="146" name="Image" descr="Imag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50" y="2590891"/>
            <a:ext cx="1524000" cy="1574801"/>
          </a:xfrm>
          <a:prstGeom prst="rect">
            <a:avLst/>
          </a:prstGeom>
        </p:spPr>
      </p:pic>
      <p:pic>
        <p:nvPicPr>
          <p:cNvPr id="147" name="Image" descr="Imag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500" y="2590891"/>
            <a:ext cx="1524000" cy="1574801"/>
          </a:xfrm>
          <a:prstGeom prst="rect">
            <a:avLst/>
          </a:prstGeom>
        </p:spPr>
      </p:pic>
      <p:pic>
        <p:nvPicPr>
          <p:cNvPr id="148" name="Image" descr="Imag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832850" y="4387941"/>
            <a:ext cx="1524000" cy="1574801"/>
          </a:xfrm>
          <a:prstGeom prst="rect">
            <a:avLst/>
          </a:prstGeom>
        </p:spPr>
      </p:pic>
      <p:pic>
        <p:nvPicPr>
          <p:cNvPr id="149" name="Image" descr="Imag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1500" y="4387941"/>
            <a:ext cx="1524000" cy="1574801"/>
          </a:xfrm>
          <a:prstGeom prst="rect">
            <a:avLst/>
          </a:prstGeom>
        </p:spPr>
      </p:pic>
      <p:sp>
        <p:nvSpPr>
          <p:cNvPr id="150" name="a collection of local features…"/>
          <p:cNvSpPr txBox="1"/>
          <p:nvPr/>
        </p:nvSpPr>
        <p:spPr>
          <a:xfrm>
            <a:off x="6619163" y="5864270"/>
            <a:ext cx="595137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local features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(bag-of-features)</a:t>
            </a:r>
          </a:p>
        </p:txBody>
      </p:sp>
      <p:sp>
        <p:nvSpPr>
          <p:cNvPr id="151" name="An object as"/>
          <p:cNvSpPr txBox="1"/>
          <p:nvPr/>
        </p:nvSpPr>
        <p:spPr>
          <a:xfrm>
            <a:off x="634339" y="3451270"/>
            <a:ext cx="26810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object as</a:t>
            </a:r>
          </a:p>
        </p:txBody>
      </p:sp>
      <p:pic>
        <p:nvPicPr>
          <p:cNvPr id="155" name="Connection Line" descr="Connection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245390" y="1454188"/>
            <a:ext cx="4259082" cy="2026625"/>
          </a:xfrm>
          <a:prstGeom prst="rect">
            <a:avLst/>
          </a:prstGeom>
        </p:spPr>
      </p:pic>
      <p:sp>
        <p:nvSpPr>
          <p:cNvPr id="153" name="Some local feature are very informative"/>
          <p:cNvSpPr txBox="1"/>
          <p:nvPr/>
        </p:nvSpPr>
        <p:spPr>
          <a:xfrm>
            <a:off x="431856" y="527784"/>
            <a:ext cx="377308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Some local feature are very informative</a:t>
            </a:r>
          </a:p>
        </p:txBody>
      </p:sp>
      <p:sp>
        <p:nvSpPr>
          <p:cNvPr id="154" name="deals well with occlusion…"/>
          <p:cNvSpPr txBox="1"/>
          <p:nvPr/>
        </p:nvSpPr>
        <p:spPr>
          <a:xfrm>
            <a:off x="7472015" y="7009993"/>
            <a:ext cx="391554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marR="0" lvl="0" indent="-345722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deals well with occlusion</a:t>
            </a:r>
          </a:p>
          <a:p>
            <a:pPr marL="345722" marR="0" lvl="0" indent="-345722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scale invariant</a:t>
            </a:r>
          </a:p>
          <a:p>
            <a:pPr marL="345722" marR="0" lvl="0" indent="-345722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rotation invariant</a:t>
            </a:r>
          </a:p>
        </p:txBody>
      </p:sp>
    </p:spTree>
    <p:extLst>
      <p:ext uri="{BB962C8B-B14F-4D97-AF65-F5344CB8AC3E}">
        <p14:creationId xmlns:p14="http://schemas.microsoft.com/office/powerpoint/2010/main" val="2036269837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(not so) crazy assum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r>
              <a:t>(not so) crazy assumption</a:t>
            </a:r>
          </a:p>
        </p:txBody>
      </p:sp>
      <p:sp>
        <p:nvSpPr>
          <p:cNvPr id="159" name="spatial information of local features…"/>
          <p:cNvSpPr txBox="1"/>
          <p:nvPr/>
        </p:nvSpPr>
        <p:spPr>
          <a:xfrm>
            <a:off x="901471" y="7211288"/>
            <a:ext cx="112018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spatial information of local features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can be ignored for object recognition (i.e., verification)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279575" y="4260212"/>
            <a:ext cx="222807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053" y="3766378"/>
            <a:ext cx="1556944" cy="2005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596976" y="4260212"/>
            <a:ext cx="1975557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78345" y="4131809"/>
            <a:ext cx="2044917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Image" descr="Image"/>
          <p:cNvPicPr>
            <a:picLocks noChangeAspect="1"/>
          </p:cNvPicPr>
          <p:nvPr/>
        </p:nvPicPr>
        <p:blipFill>
          <a:blip r:embed="rId6"/>
          <a:srcRect b="42658"/>
          <a:stretch>
            <a:fillRect/>
          </a:stretch>
        </p:blipFill>
        <p:spPr>
          <a:xfrm rot="5400000">
            <a:off x="8258160" y="4163981"/>
            <a:ext cx="1848553" cy="1009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4523345" y="4133955"/>
            <a:ext cx="1931675" cy="15468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9560251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surka et al. (2004), Willamowski et al. (2005), Grauman &amp; Darrell (2005), Sivic et al. (2003, 2005)"/>
          <p:cNvSpPr txBox="1"/>
          <p:nvPr/>
        </p:nvSpPr>
        <p:spPr>
          <a:xfrm>
            <a:off x="1473543" y="8940799"/>
            <a:ext cx="1005771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Csurka et al. (2004), Willamowski et al. (2005), Grauman &amp; Darrell (2005), Sivic et al. (2003, 2005)</a:t>
            </a:r>
          </a:p>
        </p:txBody>
      </p:sp>
      <p:sp>
        <p:nvSpPr>
          <p:cNvPr id="168" name="Works pretty well for image-level classification"/>
          <p:cNvSpPr txBox="1"/>
          <p:nvPr/>
        </p:nvSpPr>
        <p:spPr>
          <a:xfrm>
            <a:off x="1753463" y="6699250"/>
            <a:ext cx="94978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Works pretty well for image-level classification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14" y="2307170"/>
            <a:ext cx="10582972" cy="396346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CalTech6 dataset"/>
          <p:cNvSpPr txBox="1"/>
          <p:nvPr/>
        </p:nvSpPr>
        <p:spPr>
          <a:xfrm>
            <a:off x="4666284" y="1543050"/>
            <a:ext cx="36722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CalTech6 dataset</a:t>
            </a:r>
          </a:p>
        </p:txBody>
      </p:sp>
    </p:spTree>
    <p:extLst>
      <p:ext uri="{BB962C8B-B14F-4D97-AF65-F5344CB8AC3E}">
        <p14:creationId xmlns:p14="http://schemas.microsoft.com/office/powerpoint/2010/main" val="1914304986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ag-of-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Bag-of-features</a:t>
            </a:r>
          </a:p>
        </p:txBody>
      </p:sp>
      <p:sp>
        <p:nvSpPr>
          <p:cNvPr id="176" name="an old idea"/>
          <p:cNvSpPr txBox="1"/>
          <p:nvPr/>
        </p:nvSpPr>
        <p:spPr>
          <a:xfrm>
            <a:off x="5301792" y="6365875"/>
            <a:ext cx="24012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old idea</a:t>
            </a:r>
          </a:p>
        </p:txBody>
      </p:sp>
      <p:sp>
        <p:nvSpPr>
          <p:cNvPr id="177" name="(e.g., texture recognition and information retrieval)"/>
          <p:cNvSpPr txBox="1"/>
          <p:nvPr/>
        </p:nvSpPr>
        <p:spPr>
          <a:xfrm>
            <a:off x="3045967" y="7023099"/>
            <a:ext cx="691286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(e.g., texture recognition and information retrieval)</a:t>
            </a:r>
          </a:p>
        </p:txBody>
      </p:sp>
      <p:sp>
        <p:nvSpPr>
          <p:cNvPr id="178" name="represent a data item (document, texture, image)…"/>
          <p:cNvSpPr txBox="1"/>
          <p:nvPr/>
        </p:nvSpPr>
        <p:spPr>
          <a:xfrm>
            <a:off x="1375816" y="3759200"/>
            <a:ext cx="1025316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represent a data item (document, texture, image)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as a histogram over features</a:t>
            </a:r>
          </a:p>
        </p:txBody>
      </p:sp>
    </p:spTree>
    <p:extLst>
      <p:ext uri="{BB962C8B-B14F-4D97-AF65-F5344CB8AC3E}">
        <p14:creationId xmlns:p14="http://schemas.microsoft.com/office/powerpoint/2010/main" val="1983731269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ure recognition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357533"/>
          </a:xfrm>
          <a:prstGeom prst="rect">
            <a:avLst/>
          </a:prstGeom>
        </p:spPr>
        <p:txBody>
          <a:bodyPr/>
          <a:lstStyle/>
          <a:p>
            <a:r>
              <a:t>Texture recognition</a:t>
            </a:r>
          </a:p>
        </p:txBody>
      </p:sp>
      <p:pic>
        <p:nvPicPr>
          <p:cNvPr id="181" name="hexholes" descr="hexhol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232" y="2746750"/>
            <a:ext cx="1905001" cy="1905001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2" name="D001_3" descr="D001_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232" y="4931808"/>
            <a:ext cx="1905001" cy="1905001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3" name="D022_4" descr="D022_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177" y="7116867"/>
            <a:ext cx="1905001" cy="1905001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4" name="hexholes_patch1" descr="hexholes_patch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428" y="4182426"/>
            <a:ext cx="188756" cy="186809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5" name="hexholes_patch2" descr="hexholes_patch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640" y="4184372"/>
            <a:ext cx="186809" cy="184863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6" name="hexholes_patch3" descr="hexholes_patch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6907" y="4182426"/>
            <a:ext cx="188754" cy="186809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7" name="brodatz1_1" descr="brodatz1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173" y="6416208"/>
            <a:ext cx="179025" cy="179026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8" name="brodatz1_4" descr="brodatz1_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5596" y="6416208"/>
            <a:ext cx="179026" cy="179026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89" name="brodatz1_2" descr="brodatz1_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5385" y="6416208"/>
            <a:ext cx="179025" cy="179026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90" name="brodatz1_5" descr="brodatz1_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5809" y="6416208"/>
            <a:ext cx="179025" cy="179026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191" name="brodatz1_6" descr="brodatz1_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6020" y="6416208"/>
            <a:ext cx="179025" cy="179026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192" name="Rectangle"/>
          <p:cNvSpPr/>
          <p:nvPr/>
        </p:nvSpPr>
        <p:spPr>
          <a:xfrm>
            <a:off x="6428428" y="2944823"/>
            <a:ext cx="186809" cy="1144200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3" name="Rectangle"/>
          <p:cNvSpPr/>
          <p:nvPr/>
        </p:nvSpPr>
        <p:spPr>
          <a:xfrm>
            <a:off x="6708640" y="2781366"/>
            <a:ext cx="186809" cy="1307657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4" name="Rectangle"/>
          <p:cNvSpPr/>
          <p:nvPr/>
        </p:nvSpPr>
        <p:spPr>
          <a:xfrm>
            <a:off x="6988853" y="2944823"/>
            <a:ext cx="186809" cy="1144200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5" name="Rectangle"/>
          <p:cNvSpPr/>
          <p:nvPr/>
        </p:nvSpPr>
        <p:spPr>
          <a:xfrm>
            <a:off x="7265173" y="5458818"/>
            <a:ext cx="186809" cy="856204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6" name="Rectangle"/>
          <p:cNvSpPr/>
          <p:nvPr/>
        </p:nvSpPr>
        <p:spPr>
          <a:xfrm>
            <a:off x="7545385" y="5287577"/>
            <a:ext cx="186809" cy="102744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7" name="Rectangle"/>
          <p:cNvSpPr/>
          <p:nvPr/>
        </p:nvSpPr>
        <p:spPr>
          <a:xfrm>
            <a:off x="7825596" y="5416008"/>
            <a:ext cx="186809" cy="899014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8" name="Rectangle"/>
          <p:cNvSpPr/>
          <p:nvPr/>
        </p:nvSpPr>
        <p:spPr>
          <a:xfrm>
            <a:off x="8105809" y="5287577"/>
            <a:ext cx="186809" cy="102744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9" name="Rectangle"/>
          <p:cNvSpPr/>
          <p:nvPr/>
        </p:nvSpPr>
        <p:spPr>
          <a:xfrm>
            <a:off x="8386020" y="5116336"/>
            <a:ext cx="186809" cy="1198686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0" name="Universal texton dictionary"/>
          <p:cNvSpPr txBox="1"/>
          <p:nvPr/>
        </p:nvSpPr>
        <p:spPr>
          <a:xfrm>
            <a:off x="6472754" y="4386748"/>
            <a:ext cx="3203840" cy="409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/>
          <a:lstStyle>
            <a:lvl1pPr defTabSz="914400">
              <a:defRPr sz="17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uFill>
                  <a:solidFill>
                    <a:srgbClr val="000000"/>
                  </a:solidFill>
                </a:uFill>
              </a:defRPr>
            </a:pPr>
            <a:r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cs typeface="Arial"/>
                <a:sym typeface="Arial"/>
              </a:rPr>
              <a:t>Universal texton dictionary</a:t>
            </a:r>
          </a:p>
        </p:txBody>
      </p:sp>
      <p:pic>
        <p:nvPicPr>
          <p:cNvPr id="201" name="brodatz2_1" descr="brodatz2_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2341" y="8703735"/>
            <a:ext cx="179026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02" name="brodatz2_2" descr="brodatz2_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2553" y="8703735"/>
            <a:ext cx="179025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03" name="brodatz2_3" descr="brodatz2_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2764" y="8703735"/>
            <a:ext cx="179026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04" name="brodatz2_5" descr="brodatz2_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02977" y="8703735"/>
            <a:ext cx="179025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205" name="Rectangle"/>
          <p:cNvSpPr/>
          <p:nvPr/>
        </p:nvSpPr>
        <p:spPr>
          <a:xfrm>
            <a:off x="8662341" y="7481700"/>
            <a:ext cx="186809" cy="1128632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6" name="Rectangle"/>
          <p:cNvSpPr/>
          <p:nvPr/>
        </p:nvSpPr>
        <p:spPr>
          <a:xfrm>
            <a:off x="8942553" y="7255974"/>
            <a:ext cx="186809" cy="1354358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7" name="Rectangle"/>
          <p:cNvSpPr/>
          <p:nvPr/>
        </p:nvSpPr>
        <p:spPr>
          <a:xfrm>
            <a:off x="9222764" y="7423322"/>
            <a:ext cx="186809" cy="1187010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8" name="Rectangle"/>
          <p:cNvSpPr/>
          <p:nvPr/>
        </p:nvSpPr>
        <p:spPr>
          <a:xfrm>
            <a:off x="9502977" y="7255974"/>
            <a:ext cx="186809" cy="1354358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209" name="brodatz1_1" descr="brodatz1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9064" y="4182426"/>
            <a:ext cx="179026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0" name="brodatz1_4" descr="brodatz1_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9487" y="4182426"/>
            <a:ext cx="179026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1" name="brodatz1_2" descr="brodatz1_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9276" y="4182426"/>
            <a:ext cx="179025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2" name="brodatz1_5" descr="brodatz1_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9700" y="4182426"/>
            <a:ext cx="179025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3" name="brodatz1_6" descr="brodatz1_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9911" y="4182426"/>
            <a:ext cx="179026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4" name="brodatz2_1" descr="brodatz2_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0124" y="4182426"/>
            <a:ext cx="179025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5" name="brodatz2_2" descr="brodatz2_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0335" y="4182426"/>
            <a:ext cx="179026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6" name="brodatz2_3" descr="brodatz2_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0548" y="4182426"/>
            <a:ext cx="179025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17" name="brodatz2_5" descr="brodatz2_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10759" y="4182426"/>
            <a:ext cx="179026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218" name="Square"/>
          <p:cNvSpPr/>
          <p:nvPr/>
        </p:nvSpPr>
        <p:spPr>
          <a:xfrm>
            <a:off x="7269064" y="3902214"/>
            <a:ext cx="186809" cy="18680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19" name="Rectangle"/>
          <p:cNvSpPr/>
          <p:nvPr/>
        </p:nvSpPr>
        <p:spPr>
          <a:xfrm>
            <a:off x="7549276" y="3995618"/>
            <a:ext cx="186809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0" name="Square"/>
          <p:cNvSpPr/>
          <p:nvPr/>
        </p:nvSpPr>
        <p:spPr>
          <a:xfrm>
            <a:off x="7829487" y="3902214"/>
            <a:ext cx="186809" cy="18680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1" name="Rectangle"/>
          <p:cNvSpPr/>
          <p:nvPr/>
        </p:nvSpPr>
        <p:spPr>
          <a:xfrm>
            <a:off x="8109700" y="3995618"/>
            <a:ext cx="186809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2" name="Rectangle"/>
          <p:cNvSpPr/>
          <p:nvPr/>
        </p:nvSpPr>
        <p:spPr>
          <a:xfrm>
            <a:off x="8389911" y="3808810"/>
            <a:ext cx="186809" cy="280213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3" name="Square"/>
          <p:cNvSpPr/>
          <p:nvPr/>
        </p:nvSpPr>
        <p:spPr>
          <a:xfrm>
            <a:off x="8670124" y="3902214"/>
            <a:ext cx="186809" cy="18680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4" name="Rectangle"/>
          <p:cNvSpPr/>
          <p:nvPr/>
        </p:nvSpPr>
        <p:spPr>
          <a:xfrm>
            <a:off x="8950335" y="3995618"/>
            <a:ext cx="186809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5" name="Rectangle"/>
          <p:cNvSpPr/>
          <p:nvPr/>
        </p:nvSpPr>
        <p:spPr>
          <a:xfrm>
            <a:off x="9230548" y="3995618"/>
            <a:ext cx="186809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26" name="Square"/>
          <p:cNvSpPr/>
          <p:nvPr/>
        </p:nvSpPr>
        <p:spPr>
          <a:xfrm>
            <a:off x="9510759" y="3902214"/>
            <a:ext cx="186809" cy="18680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227" name="hexholes_patch1" descr="hexholes_patch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537" y="6408425"/>
            <a:ext cx="188756" cy="186809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28" name="hexholes_patch2" descr="hexholes_patch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749" y="6410371"/>
            <a:ext cx="186809" cy="184862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29" name="hexholes_patch3" descr="hexholes_patch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3015" y="6408425"/>
            <a:ext cx="188754" cy="186809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30" name="brodatz2_1" descr="brodatz2_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6233" y="6416208"/>
            <a:ext cx="179025" cy="179026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31" name="brodatz2_2" descr="brodatz2_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6444" y="6416208"/>
            <a:ext cx="179025" cy="179026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32" name="brodatz2_3" descr="brodatz2_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6656" y="6416208"/>
            <a:ext cx="179026" cy="179026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33" name="brodatz2_5" descr="brodatz2_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06868" y="6416208"/>
            <a:ext cx="179025" cy="179026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234" name="Rectangle"/>
          <p:cNvSpPr/>
          <p:nvPr/>
        </p:nvSpPr>
        <p:spPr>
          <a:xfrm>
            <a:off x="8666233" y="6229401"/>
            <a:ext cx="186808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35" name="Square"/>
          <p:cNvSpPr/>
          <p:nvPr/>
        </p:nvSpPr>
        <p:spPr>
          <a:xfrm>
            <a:off x="8946444" y="6128213"/>
            <a:ext cx="186809" cy="194593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36" name="Rectangle"/>
          <p:cNvSpPr/>
          <p:nvPr/>
        </p:nvSpPr>
        <p:spPr>
          <a:xfrm>
            <a:off x="9226656" y="6229401"/>
            <a:ext cx="186809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37" name="Rectangle"/>
          <p:cNvSpPr/>
          <p:nvPr/>
        </p:nvSpPr>
        <p:spPr>
          <a:xfrm>
            <a:off x="9506868" y="6229401"/>
            <a:ext cx="186809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38" name="Rectangle"/>
          <p:cNvSpPr/>
          <p:nvPr/>
        </p:nvSpPr>
        <p:spPr>
          <a:xfrm>
            <a:off x="6424537" y="6221617"/>
            <a:ext cx="186809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39" name="Rectangle"/>
          <p:cNvSpPr/>
          <p:nvPr/>
        </p:nvSpPr>
        <p:spPr>
          <a:xfrm>
            <a:off x="6704749" y="6221617"/>
            <a:ext cx="186809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40" name="Square"/>
          <p:cNvSpPr/>
          <p:nvPr/>
        </p:nvSpPr>
        <p:spPr>
          <a:xfrm>
            <a:off x="6984961" y="6128213"/>
            <a:ext cx="186809" cy="186809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241" name="hexholes_patch1" descr="hexholes_patch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646" y="8695952"/>
            <a:ext cx="188755" cy="186809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42" name="hexholes_patch2" descr="hexholes_patch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858" y="8697898"/>
            <a:ext cx="186809" cy="184862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43" name="hexholes_patch3" descr="hexholes_patch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9124" y="8695952"/>
            <a:ext cx="188754" cy="186809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244" name="Rectangle"/>
          <p:cNvSpPr/>
          <p:nvPr/>
        </p:nvSpPr>
        <p:spPr>
          <a:xfrm>
            <a:off x="6420646" y="8509144"/>
            <a:ext cx="186808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45" name="Rectangle"/>
          <p:cNvSpPr/>
          <p:nvPr/>
        </p:nvSpPr>
        <p:spPr>
          <a:xfrm>
            <a:off x="6700858" y="8322336"/>
            <a:ext cx="186809" cy="280213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46" name="Rectangle"/>
          <p:cNvSpPr/>
          <p:nvPr/>
        </p:nvSpPr>
        <p:spPr>
          <a:xfrm>
            <a:off x="6981070" y="8509144"/>
            <a:ext cx="186808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247" name="brodatz1_1" descr="brodatz1_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1282" y="8703735"/>
            <a:ext cx="179025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48" name="brodatz1_4" descr="brodatz1_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1705" y="8703735"/>
            <a:ext cx="179025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49" name="brodatz1_2" descr="brodatz1_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1493" y="8703735"/>
            <a:ext cx="179026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50" name="brodatz1_5" descr="brodatz1_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1917" y="8703735"/>
            <a:ext cx="179026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pic>
        <p:nvPicPr>
          <p:cNvPr id="251" name="brodatz1_6" descr="brodatz1_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129" y="8703735"/>
            <a:ext cx="179025" cy="179025"/>
          </a:xfrm>
          <a:prstGeom prst="rect">
            <a:avLst/>
          </a:prstGeom>
          <a:ln w="3175">
            <a:solidFill>
              <a:srgbClr val="FFFFFF"/>
            </a:solidFill>
            <a:miter/>
          </a:ln>
        </p:spPr>
      </p:pic>
      <p:sp>
        <p:nvSpPr>
          <p:cNvPr id="252" name="Square"/>
          <p:cNvSpPr/>
          <p:nvPr/>
        </p:nvSpPr>
        <p:spPr>
          <a:xfrm>
            <a:off x="7261282" y="8415740"/>
            <a:ext cx="186809" cy="194593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53" name="Rectangle"/>
          <p:cNvSpPr/>
          <p:nvPr/>
        </p:nvSpPr>
        <p:spPr>
          <a:xfrm>
            <a:off x="7541493" y="8516928"/>
            <a:ext cx="186809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54" name="Rectangle"/>
          <p:cNvSpPr/>
          <p:nvPr/>
        </p:nvSpPr>
        <p:spPr>
          <a:xfrm>
            <a:off x="7821705" y="8516928"/>
            <a:ext cx="186809" cy="93405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55" name="Square"/>
          <p:cNvSpPr/>
          <p:nvPr/>
        </p:nvSpPr>
        <p:spPr>
          <a:xfrm>
            <a:off x="8101917" y="8415740"/>
            <a:ext cx="186809" cy="194593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56" name="Rectangle"/>
          <p:cNvSpPr/>
          <p:nvPr/>
        </p:nvSpPr>
        <p:spPr>
          <a:xfrm>
            <a:off x="8382129" y="8322336"/>
            <a:ext cx="186809" cy="287996"/>
          </a:xfrm>
          <a:prstGeom prst="rect">
            <a:avLst/>
          </a:prstGeom>
          <a:solidFill>
            <a:srgbClr val="FFCC99"/>
          </a:solidFill>
          <a:ln w="3175">
            <a:solidFill>
              <a:srgbClr val="FF66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57" name="histogram"/>
          <p:cNvSpPr txBox="1"/>
          <p:nvPr/>
        </p:nvSpPr>
        <p:spPr>
          <a:xfrm>
            <a:off x="7416993" y="3158874"/>
            <a:ext cx="1276443" cy="4099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/>
          <a:lstStyle>
            <a:lvl1pPr defTabSz="914400">
              <a:defRPr sz="17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uFill>
                  <a:solidFill>
                    <a:srgbClr val="000000"/>
                  </a:solidFill>
                </a:uFill>
              </a:defRPr>
            </a:pPr>
            <a:r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cs typeface="Arial"/>
                <a:sym typeface="Arial"/>
              </a:rPr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1173149891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Vector Space Model"/>
          <p:cNvSpPr txBox="1">
            <a:spLocks noGrp="1"/>
          </p:cNvSpPr>
          <p:nvPr>
            <p:ph type="title"/>
          </p:nvPr>
        </p:nvSpPr>
        <p:spPr>
          <a:xfrm>
            <a:off x="952500" y="149884"/>
            <a:ext cx="11099800" cy="1273352"/>
          </a:xfrm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r>
              <a:t>Vector Space Model</a:t>
            </a:r>
          </a:p>
        </p:txBody>
      </p:sp>
      <p:sp>
        <p:nvSpPr>
          <p:cNvPr id="262" name="G. Salton. ‘Mathematics and Information Retrieval’ Journal of Documentation,1979"/>
          <p:cNvSpPr txBox="1"/>
          <p:nvPr/>
        </p:nvSpPr>
        <p:spPr>
          <a:xfrm>
            <a:off x="2499461" y="1346199"/>
            <a:ext cx="800587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G. Salton. ‘Mathematics and Information Retrieval’ Journal of Documentation,1979</a:t>
            </a:r>
          </a:p>
        </p:txBody>
      </p:sp>
      <p:graphicFrame>
        <p:nvGraphicFramePr>
          <p:cNvPr id="263" name="Table"/>
          <p:cNvGraphicFramePr/>
          <p:nvPr/>
        </p:nvGraphicFramePr>
        <p:xfrm>
          <a:off x="4979544" y="3895085"/>
          <a:ext cx="6535584" cy="78740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81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6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2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1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0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0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0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Tartan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robot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CHIMP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CMU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bio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soft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ankle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sensor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9955">
            <a:off x="1447966" y="5702318"/>
            <a:ext cx="2822666" cy="33871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19597">
            <a:off x="1421315" y="1925771"/>
            <a:ext cx="2875968" cy="321797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66" name="Table"/>
          <p:cNvGraphicFramePr/>
          <p:nvPr/>
        </p:nvGraphicFramePr>
        <p:xfrm>
          <a:off x="5041900" y="8108950"/>
          <a:ext cx="6535584" cy="78740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816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94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4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0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1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4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5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3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Tartan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robot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CHIMP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CMU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bio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soft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ankle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700"/>
                        <a:t>sensor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2D Column Chart"/>
          <p:cNvGraphicFramePr/>
          <p:nvPr/>
        </p:nvGraphicFramePr>
        <p:xfrm>
          <a:off x="4912866" y="2081828"/>
          <a:ext cx="6793657" cy="1686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8" name="2D Column Chart"/>
          <p:cNvGraphicFramePr/>
          <p:nvPr/>
        </p:nvGraphicFramePr>
        <p:xfrm>
          <a:off x="4795585" y="6454442"/>
          <a:ext cx="6541940" cy="1686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9" name="Rectangle"/>
          <p:cNvSpPr/>
          <p:nvPr/>
        </p:nvSpPr>
        <p:spPr>
          <a:xfrm>
            <a:off x="11354944" y="2283826"/>
            <a:ext cx="373709" cy="14674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0" name="Rectangle"/>
          <p:cNvSpPr/>
          <p:nvPr/>
        </p:nvSpPr>
        <p:spPr>
          <a:xfrm>
            <a:off x="4800600" y="6576445"/>
            <a:ext cx="373708" cy="14674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1" name="http://www.fodey.com/generators/newspaper/snippet.asp"/>
          <p:cNvSpPr txBox="1"/>
          <p:nvPr/>
        </p:nvSpPr>
        <p:spPr>
          <a:xfrm>
            <a:off x="114007" y="9481607"/>
            <a:ext cx="2059458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http://www.fodey.com/generators/newspaper/snippet.asp</a:t>
            </a:r>
          </a:p>
        </p:txBody>
      </p:sp>
    </p:spTree>
    <p:extLst>
      <p:ext uri="{BB962C8B-B14F-4D97-AF65-F5344CB8AC3E}">
        <p14:creationId xmlns:p14="http://schemas.microsoft.com/office/powerpoint/2010/main" val="3381852220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 document (datapoint) is a vector of counts over each word (feature)"/>
          <p:cNvSpPr txBox="1"/>
          <p:nvPr/>
        </p:nvSpPr>
        <p:spPr>
          <a:xfrm>
            <a:off x="582605" y="763362"/>
            <a:ext cx="1118910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document (datapoint) is a vector of counts over each word (feature)</a:t>
            </a:r>
          </a:p>
        </p:txBody>
      </p:sp>
      <p:sp>
        <p:nvSpPr>
          <p:cNvPr id="274" name="What is the similarity between two documents?"/>
          <p:cNvSpPr txBox="1"/>
          <p:nvPr/>
        </p:nvSpPr>
        <p:spPr>
          <a:xfrm>
            <a:off x="714545" y="4829769"/>
            <a:ext cx="80543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 is the similarity between two documents?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6248">
            <a:off x="10893000" y="4347169"/>
            <a:ext cx="127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05223">
            <a:off x="9148318" y="4398656"/>
            <a:ext cx="1270001" cy="14210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latex-image-4.pdf" descr="latex-image-4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297" y="1943247"/>
            <a:ext cx="7315201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latex-image-5.pdf" descr="latex-image-5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954" y="2877391"/>
            <a:ext cx="7112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ounts the number of occurrences"/>
          <p:cNvSpPr txBox="1"/>
          <p:nvPr/>
        </p:nvSpPr>
        <p:spPr>
          <a:xfrm>
            <a:off x="2823748" y="2877391"/>
            <a:ext cx="48018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counts the number of occurrences</a:t>
            </a:r>
          </a:p>
        </p:txBody>
      </p:sp>
      <p:sp>
        <p:nvSpPr>
          <p:cNvPr id="280" name="just a histogram over words"/>
          <p:cNvSpPr txBox="1"/>
          <p:nvPr/>
        </p:nvSpPr>
        <p:spPr>
          <a:xfrm>
            <a:off x="9491999" y="2921841"/>
            <a:ext cx="293019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just a histogram over words</a:t>
            </a:r>
          </a:p>
        </p:txBody>
      </p:sp>
      <p:pic>
        <p:nvPicPr>
          <p:cNvPr id="282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599470" y="2007974"/>
            <a:ext cx="1431435" cy="92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45535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A document (datapoint) is a vector of counts over each word (feature)"/>
          <p:cNvSpPr txBox="1"/>
          <p:nvPr/>
        </p:nvSpPr>
        <p:spPr>
          <a:xfrm>
            <a:off x="582605" y="763362"/>
            <a:ext cx="1118910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document (datapoint) is a vector of counts over each word (feature)</a:t>
            </a:r>
          </a:p>
        </p:txBody>
      </p:sp>
      <p:sp>
        <p:nvSpPr>
          <p:cNvPr id="286" name="What is the similarity between two documents?"/>
          <p:cNvSpPr txBox="1"/>
          <p:nvPr/>
        </p:nvSpPr>
        <p:spPr>
          <a:xfrm>
            <a:off x="714545" y="4829769"/>
            <a:ext cx="805434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 is the similarity between two documents?</a:t>
            </a:r>
          </a:p>
        </p:txBody>
      </p:sp>
      <p:pic>
        <p:nvPicPr>
          <p:cNvPr id="287" name="latex-image-4.pdf" descr="latex-image-4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97" y="1943247"/>
            <a:ext cx="7315201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latex-image-5.pdf" descr="latex-image-5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954" y="2877391"/>
            <a:ext cx="7112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counts the number of occurrences"/>
          <p:cNvSpPr txBox="1"/>
          <p:nvPr/>
        </p:nvSpPr>
        <p:spPr>
          <a:xfrm>
            <a:off x="2823748" y="2877391"/>
            <a:ext cx="48018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counts the number of occurrences</a:t>
            </a:r>
          </a:p>
        </p:txBody>
      </p:sp>
      <p:sp>
        <p:nvSpPr>
          <p:cNvPr id="290" name="just a histogram over words"/>
          <p:cNvSpPr txBox="1"/>
          <p:nvPr/>
        </p:nvSpPr>
        <p:spPr>
          <a:xfrm>
            <a:off x="9491999" y="2921841"/>
            <a:ext cx="293019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just a histogram over words</a:t>
            </a:r>
          </a:p>
        </p:txBody>
      </p:sp>
      <p:pic>
        <p:nvPicPr>
          <p:cNvPr id="304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599470" y="2007974"/>
            <a:ext cx="1431435" cy="929730"/>
          </a:xfrm>
          <a:prstGeom prst="rect">
            <a:avLst/>
          </a:prstGeom>
        </p:spPr>
      </p:pic>
      <p:sp>
        <p:nvSpPr>
          <p:cNvPr id="292" name="Use any distance you want but the cosine distance is fast."/>
          <p:cNvSpPr txBox="1"/>
          <p:nvPr/>
        </p:nvSpPr>
        <p:spPr>
          <a:xfrm>
            <a:off x="1537106" y="6168883"/>
            <a:ext cx="84114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Use any distance you want but the cosine distance is fast.</a:t>
            </a:r>
          </a:p>
        </p:txBody>
      </p:sp>
      <p:pic>
        <p:nvPicPr>
          <p:cNvPr id="293" name="latex-image-6.pdf" descr="latex-image-6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265" y="7139697"/>
            <a:ext cx="4152901" cy="16637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Line"/>
          <p:cNvSpPr/>
          <p:nvPr/>
        </p:nvSpPr>
        <p:spPr>
          <a:xfrm>
            <a:off x="8440087" y="9351403"/>
            <a:ext cx="27347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5" name="Line"/>
          <p:cNvSpPr/>
          <p:nvPr/>
        </p:nvSpPr>
        <p:spPr>
          <a:xfrm flipV="1">
            <a:off x="8452787" y="6871047"/>
            <a:ext cx="1" cy="24906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6" name="Line"/>
          <p:cNvSpPr/>
          <p:nvPr/>
        </p:nvSpPr>
        <p:spPr>
          <a:xfrm flipV="1">
            <a:off x="8464090" y="7168045"/>
            <a:ext cx="927750" cy="219605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7" name="Line"/>
          <p:cNvSpPr/>
          <p:nvPr/>
        </p:nvSpPr>
        <p:spPr>
          <a:xfrm flipV="1">
            <a:off x="8464090" y="8332823"/>
            <a:ext cx="2164065" cy="1031281"/>
          </a:xfrm>
          <a:prstGeom prst="line">
            <a:avLst/>
          </a:prstGeom>
          <a:ln w="25400">
            <a:solidFill>
              <a:schemeClr val="accent2"/>
            </a:solidFill>
            <a:prstDash val="sysDot"/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6" name="Connection Line"/>
          <p:cNvSpPr/>
          <p:nvPr/>
        </p:nvSpPr>
        <p:spPr>
          <a:xfrm>
            <a:off x="8868649" y="8324399"/>
            <a:ext cx="533649" cy="60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856" y="2400"/>
                  <a:pt x="21056" y="9600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299" name="latex-image-7.pdf" descr="latex-image-7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4869" y="8681455"/>
            <a:ext cx="2032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latex-image-12.pdf" descr="latex-image-12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7233" y="6987984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latex-image-13.pdf" descr="latex-image-13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7547" y="8275834"/>
            <a:ext cx="419101" cy="34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56248">
            <a:off x="10893000" y="4347169"/>
            <a:ext cx="1270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105223">
            <a:off x="9148318" y="4398656"/>
            <a:ext cx="1270001" cy="14210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816172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3" name="Rectangle 5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58613" y="1083733"/>
            <a:ext cx="11379200" cy="2167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5120"/>
          </a:p>
        </p:txBody>
      </p:sp>
      <p:pic>
        <p:nvPicPr>
          <p:cNvPr id="503810" name="Picture 2" descr="IMG_353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t="8163" b="17346"/>
          <a:stretch>
            <a:fillRect/>
          </a:stretch>
        </p:blipFill>
        <p:spPr bwMode="auto">
          <a:xfrm>
            <a:off x="2492587" y="975360"/>
            <a:ext cx="8209280" cy="8778240"/>
          </a:xfrm>
          <a:prstGeom prst="rect">
            <a:avLst/>
          </a:prstGeom>
          <a:noFill/>
        </p:spPr>
      </p:pic>
      <p:sp>
        <p:nvSpPr>
          <p:cNvPr id="503811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50513" y="1"/>
            <a:ext cx="8329523" cy="88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5120" dirty="0">
                <a:latin typeface="Arial" pitchFamily="34" charset="0"/>
              </a:rPr>
              <a:t>Activity / Event Recognition </a:t>
            </a:r>
          </a:p>
        </p:txBody>
      </p:sp>
      <p:sp>
        <p:nvSpPr>
          <p:cNvPr id="503812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653826" y="1408854"/>
            <a:ext cx="3858388" cy="1072858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sz="3982" b="1" dirty="0">
                <a:solidFill>
                  <a:srgbClr val="FFFF00"/>
                </a:solidFill>
                <a:latin typeface="Arial" pitchFamily="34" charset="0"/>
              </a:rPr>
              <a:t>what are these people doing?</a:t>
            </a:r>
          </a:p>
        </p:txBody>
      </p:sp>
    </p:spTree>
    <p:extLst>
      <p:ext uri="{BB962C8B-B14F-4D97-AF65-F5344CB8AC3E}">
        <p14:creationId xmlns:p14="http://schemas.microsoft.com/office/powerpoint/2010/main" val="1475060194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22" y="1713665"/>
            <a:ext cx="11353801" cy="6819901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but not all words are created equal"/>
          <p:cNvSpPr txBox="1"/>
          <p:nvPr/>
        </p:nvSpPr>
        <p:spPr>
          <a:xfrm>
            <a:off x="4701873" y="3180611"/>
            <a:ext cx="594854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but not all words are created equal</a:t>
            </a:r>
          </a:p>
        </p:txBody>
      </p:sp>
    </p:spTree>
    <p:extLst>
      <p:ext uri="{BB962C8B-B14F-4D97-AF65-F5344CB8AC3E}">
        <p14:creationId xmlns:p14="http://schemas.microsoft.com/office/powerpoint/2010/main" val="4215385540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Rounded Rectangle"/>
          <p:cNvSpPr/>
          <p:nvPr/>
        </p:nvSpPr>
        <p:spPr>
          <a:xfrm>
            <a:off x="1326951" y="6305301"/>
            <a:ext cx="10350898" cy="3172857"/>
          </a:xfrm>
          <a:prstGeom prst="roundRect">
            <a:avLst>
              <a:gd name="adj" fmla="val 2348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2" name="TF-ID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TF-IDF</a:t>
            </a:r>
          </a:p>
        </p:txBody>
      </p:sp>
      <p:sp>
        <p:nvSpPr>
          <p:cNvPr id="313" name="weigh each word by a heuristic"/>
          <p:cNvSpPr txBox="1"/>
          <p:nvPr/>
        </p:nvSpPr>
        <p:spPr>
          <a:xfrm>
            <a:off x="3379468" y="4371652"/>
            <a:ext cx="577586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weigh each word by a heuristic</a:t>
            </a:r>
          </a:p>
        </p:txBody>
      </p:sp>
      <p:sp>
        <p:nvSpPr>
          <p:cNvPr id="314" name="Term Frequency Inverse Document Frequency"/>
          <p:cNvSpPr txBox="1"/>
          <p:nvPr/>
        </p:nvSpPr>
        <p:spPr>
          <a:xfrm>
            <a:off x="3246599" y="2203447"/>
            <a:ext cx="6511602" cy="469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T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erm 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requency 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nverse 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ocument 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F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requency</a:t>
            </a:r>
          </a:p>
        </p:txBody>
      </p:sp>
      <p:pic>
        <p:nvPicPr>
          <p:cNvPr id="315" name="latex-image-4.pdf" descr="latex-image-4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797" y="3251001"/>
            <a:ext cx="7315201" cy="48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latex-image-9.pdf" descr="latex-image-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397" y="5279900"/>
            <a:ext cx="8890001" cy="48260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term frequency"/>
          <p:cNvSpPr txBox="1"/>
          <p:nvPr/>
        </p:nvSpPr>
        <p:spPr>
          <a:xfrm>
            <a:off x="4649401" y="6654155"/>
            <a:ext cx="187644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term frequency</a:t>
            </a:r>
          </a:p>
        </p:txBody>
      </p:sp>
      <p:sp>
        <p:nvSpPr>
          <p:cNvPr id="318" name="inverse document frequency"/>
          <p:cNvSpPr txBox="1"/>
          <p:nvPr/>
        </p:nvSpPr>
        <p:spPr>
          <a:xfrm>
            <a:off x="7333794" y="6371973"/>
            <a:ext cx="293107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inverse document frequency</a:t>
            </a:r>
          </a:p>
        </p:txBody>
      </p:sp>
      <p:pic>
        <p:nvPicPr>
          <p:cNvPr id="319" name="latex-image-11.pdf" descr="latex-image-1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50" y="7306579"/>
            <a:ext cx="8140700" cy="1130301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(down-weights common terms)"/>
          <p:cNvSpPr txBox="1"/>
          <p:nvPr/>
        </p:nvSpPr>
        <p:spPr>
          <a:xfrm>
            <a:off x="6618594" y="8850658"/>
            <a:ext cx="4597697" cy="381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(down-weights </a:t>
            </a: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common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 terms)</a:t>
            </a:r>
          </a:p>
        </p:txBody>
      </p:sp>
    </p:spTree>
    <p:extLst>
      <p:ext uri="{BB962C8B-B14F-4D97-AF65-F5344CB8AC3E}">
        <p14:creationId xmlns:p14="http://schemas.microsoft.com/office/powerpoint/2010/main" val="2513272047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tandard BOW pipeline…"/>
          <p:cNvSpPr txBox="1">
            <a:spLocks noGrp="1"/>
          </p:cNvSpPr>
          <p:nvPr>
            <p:ph type="title"/>
          </p:nvPr>
        </p:nvSpPr>
        <p:spPr>
          <a:xfrm>
            <a:off x="620811" y="3225800"/>
            <a:ext cx="11763178" cy="3302000"/>
          </a:xfrm>
          <a:prstGeom prst="rect">
            <a:avLst/>
          </a:prstGeom>
        </p:spPr>
        <p:txBody>
          <a:bodyPr/>
          <a:lstStyle/>
          <a:p>
            <a:r>
              <a:t>Standard BOW pipeline</a:t>
            </a:r>
          </a:p>
          <a:p>
            <a:pPr>
              <a:defRPr sz="3000"/>
            </a:pPr>
            <a:r>
              <a:t>(for image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400886024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Dictionary Learning:…"/>
          <p:cNvSpPr txBox="1"/>
          <p:nvPr/>
        </p:nvSpPr>
        <p:spPr>
          <a:xfrm>
            <a:off x="2782163" y="2010252"/>
            <a:ext cx="7440474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Dictionary Learning: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Learn Visual Words using clustering</a:t>
            </a:r>
          </a:p>
        </p:txBody>
      </p:sp>
      <p:sp>
        <p:nvSpPr>
          <p:cNvPr id="325" name="Encode:…"/>
          <p:cNvSpPr txBox="1"/>
          <p:nvPr/>
        </p:nvSpPr>
        <p:spPr>
          <a:xfrm>
            <a:off x="2655519" y="4006849"/>
            <a:ext cx="769376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Encode: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build Bags-of-Words (BOW) vectors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for each image</a:t>
            </a:r>
          </a:p>
        </p:txBody>
      </p:sp>
      <p:sp>
        <p:nvSpPr>
          <p:cNvPr id="326" name="Classify:…"/>
          <p:cNvSpPr txBox="1"/>
          <p:nvPr/>
        </p:nvSpPr>
        <p:spPr>
          <a:xfrm>
            <a:off x="3150209" y="6549540"/>
            <a:ext cx="6704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Classify: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Train and test data using BOWs</a:t>
            </a:r>
          </a:p>
        </p:txBody>
      </p:sp>
    </p:spTree>
    <p:extLst>
      <p:ext uri="{BB962C8B-B14F-4D97-AF65-F5344CB8AC3E}">
        <p14:creationId xmlns:p14="http://schemas.microsoft.com/office/powerpoint/2010/main" val="6628377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Dictionary Learning:…"/>
          <p:cNvSpPr txBox="1"/>
          <p:nvPr/>
        </p:nvSpPr>
        <p:spPr>
          <a:xfrm>
            <a:off x="2782163" y="2010252"/>
            <a:ext cx="7440474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Dictionary Learning: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Learn Visual Words using clustering</a:t>
            </a:r>
          </a:p>
        </p:txBody>
      </p:sp>
      <p:grpSp>
        <p:nvGrpSpPr>
          <p:cNvPr id="335" name="Group"/>
          <p:cNvGrpSpPr/>
          <p:nvPr/>
        </p:nvGrpSpPr>
        <p:grpSpPr>
          <a:xfrm>
            <a:off x="2100892" y="5408236"/>
            <a:ext cx="1622028" cy="2096160"/>
            <a:chOff x="0" y="0"/>
            <a:chExt cx="1622027" cy="2096158"/>
          </a:xfrm>
        </p:grpSpPr>
        <p:pic>
          <p:nvPicPr>
            <p:cNvPr id="329" name="ermine" descr="ermine"/>
            <p:cNvPicPr>
              <a:picLocks noChangeAspect="1"/>
            </p:cNvPicPr>
            <p:nvPr/>
          </p:nvPicPr>
          <p:blipFill>
            <a:blip r:embed="rId2"/>
            <a:srcRect l="49398" t="22293" r="38898" b="71706"/>
            <a:stretch>
              <a:fillRect/>
            </a:stretch>
          </p:blipFill>
          <p:spPr>
            <a:xfrm>
              <a:off x="811013" y="540944"/>
              <a:ext cx="540677" cy="379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0" name="ermine" descr="ermine"/>
            <p:cNvPicPr>
              <a:picLocks noChangeAspect="1"/>
            </p:cNvPicPr>
            <p:nvPr/>
          </p:nvPicPr>
          <p:blipFill>
            <a:blip r:embed="rId2"/>
            <a:srcRect l="57590" t="4288" r="29534" b="88853"/>
            <a:stretch>
              <a:fillRect/>
            </a:stretch>
          </p:blipFill>
          <p:spPr>
            <a:xfrm>
              <a:off x="1081351" y="1081888"/>
              <a:ext cx="540677" cy="3925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1" name="ermine" descr="ermine"/>
            <p:cNvPicPr>
              <a:picLocks noChangeAspect="1"/>
            </p:cNvPicPr>
            <p:nvPr/>
          </p:nvPicPr>
          <p:blipFill>
            <a:blip r:embed="rId2"/>
            <a:srcRect l="58762" t="14577" r="31876" b="79422"/>
            <a:stretch>
              <a:fillRect/>
            </a:stretch>
          </p:blipFill>
          <p:spPr>
            <a:xfrm>
              <a:off x="180225" y="1081888"/>
              <a:ext cx="540677" cy="473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ermine" descr="ermine"/>
            <p:cNvPicPr>
              <a:picLocks noChangeAspect="1"/>
            </p:cNvPicPr>
            <p:nvPr/>
          </p:nvPicPr>
          <p:blipFill>
            <a:blip r:embed="rId2"/>
            <a:srcRect l="58762" t="27437" r="31876" b="67418"/>
            <a:stretch>
              <a:fillRect/>
            </a:stretch>
          </p:blipFill>
          <p:spPr>
            <a:xfrm>
              <a:off x="0" y="540944"/>
              <a:ext cx="540676" cy="4057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3" name="ermine" descr="ermine"/>
            <p:cNvPicPr>
              <a:picLocks noChangeAspect="1"/>
            </p:cNvPicPr>
            <p:nvPr/>
          </p:nvPicPr>
          <p:blipFill>
            <a:blip r:embed="rId2"/>
            <a:srcRect l="59931" t="23151" r="31876" b="71706"/>
            <a:stretch>
              <a:fillRect/>
            </a:stretch>
          </p:blipFill>
          <p:spPr>
            <a:xfrm>
              <a:off x="630788" y="0"/>
              <a:ext cx="540677" cy="4639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4" name="ermine" descr="ermine"/>
            <p:cNvPicPr>
              <a:picLocks noChangeAspect="1"/>
            </p:cNvPicPr>
            <p:nvPr/>
          </p:nvPicPr>
          <p:blipFill>
            <a:blip r:embed="rId2"/>
            <a:srcRect l="50568" t="17148" r="37727" b="76851"/>
            <a:stretch>
              <a:fillRect/>
            </a:stretch>
          </p:blipFill>
          <p:spPr>
            <a:xfrm>
              <a:off x="901126" y="1622832"/>
              <a:ext cx="675846" cy="473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6" name="Square"/>
          <p:cNvSpPr/>
          <p:nvPr/>
        </p:nvSpPr>
        <p:spPr>
          <a:xfrm>
            <a:off x="1664994" y="5186315"/>
            <a:ext cx="2540001" cy="2540001"/>
          </a:xfrm>
          <a:prstGeom prst="rect">
            <a:avLst/>
          </a:prstGeom>
          <a:ln w="50800">
            <a:solidFill>
              <a:srgbClr val="8643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pic>
        <p:nvPicPr>
          <p:cNvPr id="337" name="bicycle" descr="bicycle"/>
          <p:cNvPicPr>
            <a:picLocks noChangeAspect="1"/>
          </p:cNvPicPr>
          <p:nvPr/>
        </p:nvPicPr>
        <p:blipFill>
          <a:blip r:embed="rId3"/>
          <a:srcRect l="67500" t="75458"/>
          <a:stretch>
            <a:fillRect/>
          </a:stretch>
        </p:blipFill>
        <p:spPr>
          <a:xfrm>
            <a:off x="5671159" y="5386168"/>
            <a:ext cx="1113086" cy="5034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bicycle" descr="bicycle"/>
          <p:cNvPicPr>
            <a:picLocks noChangeAspect="1"/>
          </p:cNvPicPr>
          <p:nvPr/>
        </p:nvPicPr>
        <p:blipFill>
          <a:blip r:embed="rId3"/>
          <a:srcRect l="35001" t="49956" r="42498" b="16507"/>
          <a:stretch>
            <a:fillRect/>
          </a:stretch>
        </p:blipFill>
        <p:spPr>
          <a:xfrm>
            <a:off x="5823559" y="6020904"/>
            <a:ext cx="808285" cy="717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bicycle" descr="bicycle"/>
          <p:cNvPicPr>
            <a:picLocks noChangeAspect="1"/>
          </p:cNvPicPr>
          <p:nvPr/>
        </p:nvPicPr>
        <p:blipFill>
          <a:blip r:embed="rId3"/>
          <a:srcRect t="33188" r="60000"/>
          <a:stretch>
            <a:fillRect/>
          </a:stretch>
        </p:blipFill>
        <p:spPr>
          <a:xfrm>
            <a:off x="6914630" y="6165283"/>
            <a:ext cx="988908" cy="9843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bicycle" descr="bicycle"/>
          <p:cNvPicPr>
            <a:picLocks noChangeAspect="1"/>
          </p:cNvPicPr>
          <p:nvPr/>
        </p:nvPicPr>
        <p:blipFill>
          <a:blip r:embed="rId3"/>
          <a:srcRect l="32499" t="20612" r="22501" b="37468"/>
          <a:stretch>
            <a:fillRect/>
          </a:stretch>
        </p:blipFill>
        <p:spPr>
          <a:xfrm>
            <a:off x="6852520" y="5328622"/>
            <a:ext cx="1113086" cy="618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bicycle" descr="bicycle"/>
          <p:cNvPicPr>
            <a:picLocks noChangeAspect="1"/>
          </p:cNvPicPr>
          <p:nvPr/>
        </p:nvPicPr>
        <p:blipFill>
          <a:blip r:embed="rId3"/>
          <a:srcRect l="20000" r="55000" b="54236"/>
          <a:stretch>
            <a:fillRect/>
          </a:stretch>
        </p:blipFill>
        <p:spPr>
          <a:xfrm>
            <a:off x="6254565" y="6869951"/>
            <a:ext cx="733778" cy="801513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quare"/>
          <p:cNvSpPr/>
          <p:nvPr/>
        </p:nvSpPr>
        <p:spPr>
          <a:xfrm>
            <a:off x="5548456" y="5218886"/>
            <a:ext cx="2540001" cy="2540001"/>
          </a:xfrm>
          <a:prstGeom prst="rect">
            <a:avLst/>
          </a:prstGeom>
          <a:ln w="50800">
            <a:solidFill>
              <a:srgbClr val="8643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pic>
        <p:nvPicPr>
          <p:cNvPr id="343" name="violin" descr="violin"/>
          <p:cNvPicPr>
            <a:picLocks noChangeAspect="1"/>
          </p:cNvPicPr>
          <p:nvPr/>
        </p:nvPicPr>
        <p:blipFill>
          <a:blip r:embed="rId4"/>
          <a:srcRect l="35715" t="2990" r="21427" b="71085"/>
          <a:stretch>
            <a:fillRect/>
          </a:stretch>
        </p:blipFill>
        <p:spPr>
          <a:xfrm>
            <a:off x="9456471" y="5284926"/>
            <a:ext cx="571219" cy="8263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Group"/>
          <p:cNvGrpSpPr/>
          <p:nvPr/>
        </p:nvGrpSpPr>
        <p:grpSpPr>
          <a:xfrm>
            <a:off x="9406518" y="5474391"/>
            <a:ext cx="2408718" cy="2028991"/>
            <a:chOff x="0" y="0"/>
            <a:chExt cx="2408716" cy="2028989"/>
          </a:xfrm>
        </p:grpSpPr>
        <p:pic>
          <p:nvPicPr>
            <p:cNvPr id="344" name="violin" descr="violin"/>
            <p:cNvPicPr>
              <a:picLocks noChangeAspect="1"/>
            </p:cNvPicPr>
            <p:nvPr/>
          </p:nvPicPr>
          <p:blipFill>
            <a:blip r:embed="rId4"/>
            <a:srcRect t="26286" b="52683"/>
            <a:stretch>
              <a:fillRect/>
            </a:stretch>
          </p:blipFill>
          <p:spPr>
            <a:xfrm>
              <a:off x="781960" y="1228562"/>
              <a:ext cx="877378" cy="800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5" name="violin" descr="violin"/>
            <p:cNvPicPr>
              <a:picLocks noChangeAspect="1"/>
            </p:cNvPicPr>
            <p:nvPr/>
          </p:nvPicPr>
          <p:blipFill>
            <a:blip r:embed="rId4"/>
            <a:srcRect t="50054" b="26285"/>
            <a:stretch>
              <a:fillRect/>
            </a:stretch>
          </p:blipFill>
          <p:spPr>
            <a:xfrm>
              <a:off x="1452211" y="670125"/>
              <a:ext cx="956506" cy="5421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6" name="violin" descr="violin"/>
            <p:cNvPicPr>
              <a:picLocks noChangeAspect="1"/>
            </p:cNvPicPr>
            <p:nvPr/>
          </p:nvPicPr>
          <p:blipFill>
            <a:blip r:embed="rId4"/>
            <a:srcRect t="76233"/>
            <a:stretch>
              <a:fillRect/>
            </a:stretch>
          </p:blipFill>
          <p:spPr>
            <a:xfrm>
              <a:off x="335125" y="781812"/>
              <a:ext cx="1037960" cy="4537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violin" descr="violin"/>
            <p:cNvPicPr>
              <a:picLocks noChangeAspect="1"/>
            </p:cNvPicPr>
            <p:nvPr/>
          </p:nvPicPr>
          <p:blipFill>
            <a:blip r:embed="rId4"/>
            <a:srcRect l="56544" t="49945" b="18509"/>
            <a:stretch>
              <a:fillRect/>
            </a:stretch>
          </p:blipFill>
          <p:spPr>
            <a:xfrm>
              <a:off x="0" y="893500"/>
              <a:ext cx="485213" cy="8399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8" name="violin" descr="violin"/>
            <p:cNvPicPr>
              <a:picLocks noChangeAspect="1"/>
            </p:cNvPicPr>
            <p:nvPr/>
          </p:nvPicPr>
          <p:blipFill>
            <a:blip r:embed="rId4"/>
            <a:srcRect t="31544" b="47426"/>
            <a:stretch>
              <a:fillRect/>
            </a:stretch>
          </p:blipFill>
          <p:spPr>
            <a:xfrm>
              <a:off x="446834" y="-1"/>
              <a:ext cx="1117087" cy="560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0" name="Square"/>
          <p:cNvSpPr/>
          <p:nvPr/>
        </p:nvSpPr>
        <p:spPr>
          <a:xfrm>
            <a:off x="9230475" y="5218886"/>
            <a:ext cx="2540001" cy="2540001"/>
          </a:xfrm>
          <a:prstGeom prst="rect">
            <a:avLst/>
          </a:prstGeom>
          <a:ln w="50800">
            <a:solidFill>
              <a:srgbClr val="8643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351" name="1. extract features (e.g., SIFT) from images"/>
          <p:cNvSpPr txBox="1"/>
          <p:nvPr/>
        </p:nvSpPr>
        <p:spPr>
          <a:xfrm>
            <a:off x="2987250" y="4114430"/>
            <a:ext cx="689986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1. extract features (e.g., SIFT) from images</a:t>
            </a:r>
          </a:p>
        </p:txBody>
      </p:sp>
    </p:spTree>
    <p:extLst>
      <p:ext uri="{BB962C8B-B14F-4D97-AF65-F5344CB8AC3E}">
        <p14:creationId xmlns:p14="http://schemas.microsoft.com/office/powerpoint/2010/main" val="13277373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Dictionary Learning:…"/>
          <p:cNvSpPr txBox="1"/>
          <p:nvPr/>
        </p:nvSpPr>
        <p:spPr>
          <a:xfrm>
            <a:off x="2782163" y="2010252"/>
            <a:ext cx="7440474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Dictionary Learning: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Learn Visual Words using clustering</a:t>
            </a:r>
          </a:p>
        </p:txBody>
      </p:sp>
      <p:sp>
        <p:nvSpPr>
          <p:cNvPr id="354" name="2. Learn visual dictionary (e.g., K-means clustering)"/>
          <p:cNvSpPr txBox="1"/>
          <p:nvPr/>
        </p:nvSpPr>
        <p:spPr>
          <a:xfrm>
            <a:off x="2273028" y="4114430"/>
            <a:ext cx="832830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2. Learn visual dictionary (e.g., K-means clustering)</a:t>
            </a:r>
          </a:p>
        </p:txBody>
      </p:sp>
      <p:grpSp>
        <p:nvGrpSpPr>
          <p:cNvPr id="373" name="Group"/>
          <p:cNvGrpSpPr/>
          <p:nvPr/>
        </p:nvGrpSpPr>
        <p:grpSpPr>
          <a:xfrm>
            <a:off x="2926079" y="5251400"/>
            <a:ext cx="7152641" cy="1162756"/>
            <a:chOff x="0" y="0"/>
            <a:chExt cx="7152640" cy="1162754"/>
          </a:xfrm>
        </p:grpSpPr>
        <p:sp>
          <p:nvSpPr>
            <p:cNvPr id="355" name="Rectangle"/>
            <p:cNvSpPr/>
            <p:nvPr/>
          </p:nvSpPr>
          <p:spPr>
            <a:xfrm>
              <a:off x="-1" y="-1"/>
              <a:ext cx="7152641" cy="1162756"/>
            </a:xfrm>
            <a:prstGeom prst="rect">
              <a:avLst/>
            </a:prstGeom>
            <a:solidFill>
              <a:srgbClr val="FFE4C9"/>
            </a:solidFill>
            <a:ln w="50800" cap="flat">
              <a:solidFill>
                <a:srgbClr val="86430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pic>
          <p:nvPicPr>
            <p:cNvPr id="356" name="ermine" descr="ermine"/>
            <p:cNvPicPr>
              <a:picLocks noChangeAspect="1"/>
            </p:cNvPicPr>
            <p:nvPr/>
          </p:nvPicPr>
          <p:blipFill>
            <a:blip r:embed="rId2"/>
            <a:srcRect l="49398" t="22292" r="38898" b="71706"/>
            <a:stretch>
              <a:fillRect/>
            </a:stretch>
          </p:blipFill>
          <p:spPr>
            <a:xfrm>
              <a:off x="183400" y="673173"/>
              <a:ext cx="489071" cy="342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ermine" descr="ermine"/>
            <p:cNvPicPr>
              <a:picLocks noChangeAspect="1"/>
            </p:cNvPicPr>
            <p:nvPr/>
          </p:nvPicPr>
          <p:blipFill>
            <a:blip r:embed="rId2"/>
            <a:srcRect l="57590" t="4288" r="29534" b="88853"/>
            <a:stretch>
              <a:fillRect/>
            </a:stretch>
          </p:blipFill>
          <p:spPr>
            <a:xfrm>
              <a:off x="5991100" y="611976"/>
              <a:ext cx="489070" cy="355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8" name="ermine" descr="ermine"/>
            <p:cNvPicPr>
              <a:picLocks noChangeAspect="1"/>
            </p:cNvPicPr>
            <p:nvPr/>
          </p:nvPicPr>
          <p:blipFill>
            <a:blip r:embed="rId2"/>
            <a:srcRect l="58762" t="14577" r="31876" b="79422"/>
            <a:stretch>
              <a:fillRect/>
            </a:stretch>
          </p:blipFill>
          <p:spPr>
            <a:xfrm>
              <a:off x="183400" y="122395"/>
              <a:ext cx="489071" cy="4283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ermine" descr="ermine"/>
            <p:cNvPicPr>
              <a:picLocks noChangeAspect="1"/>
            </p:cNvPicPr>
            <p:nvPr/>
          </p:nvPicPr>
          <p:blipFill>
            <a:blip r:embed="rId2"/>
            <a:srcRect l="58762" t="27437" r="31876" b="67418"/>
            <a:stretch>
              <a:fillRect/>
            </a:stretch>
          </p:blipFill>
          <p:spPr>
            <a:xfrm>
              <a:off x="4462758" y="611976"/>
              <a:ext cx="489070" cy="367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ermine" descr="ermine"/>
            <p:cNvPicPr>
              <a:picLocks noChangeAspect="1"/>
            </p:cNvPicPr>
            <p:nvPr/>
          </p:nvPicPr>
          <p:blipFill>
            <a:blip r:embed="rId2"/>
            <a:srcRect l="59932" t="23150" r="31875" b="71706"/>
            <a:stretch>
              <a:fillRect/>
            </a:stretch>
          </p:blipFill>
          <p:spPr>
            <a:xfrm>
              <a:off x="1283806" y="192517"/>
              <a:ext cx="489071" cy="4194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ermine" descr="ermine"/>
            <p:cNvPicPr>
              <a:picLocks noChangeAspect="1"/>
            </p:cNvPicPr>
            <p:nvPr/>
          </p:nvPicPr>
          <p:blipFill>
            <a:blip r:embed="rId2"/>
            <a:srcRect l="50568" t="17148" r="37727" b="76851"/>
            <a:stretch>
              <a:fillRect/>
            </a:stretch>
          </p:blipFill>
          <p:spPr>
            <a:xfrm>
              <a:off x="3240084" y="183592"/>
              <a:ext cx="611338" cy="4283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2" name="bicycle" descr="bicycle"/>
            <p:cNvPicPr>
              <a:picLocks noChangeAspect="1"/>
            </p:cNvPicPr>
            <p:nvPr/>
          </p:nvPicPr>
          <p:blipFill>
            <a:blip r:embed="rId3"/>
            <a:srcRect l="67500" t="75458"/>
            <a:stretch>
              <a:fillRect/>
            </a:stretch>
          </p:blipFill>
          <p:spPr>
            <a:xfrm>
              <a:off x="1283807" y="734371"/>
              <a:ext cx="550204" cy="248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3" name="bicycle" descr="bicycle"/>
            <p:cNvPicPr>
              <a:picLocks noChangeAspect="1"/>
            </p:cNvPicPr>
            <p:nvPr/>
          </p:nvPicPr>
          <p:blipFill>
            <a:blip r:embed="rId3"/>
            <a:srcRect l="35001" t="49956" r="42498" b="16507"/>
            <a:stretch>
              <a:fillRect/>
            </a:stretch>
          </p:blipFill>
          <p:spPr>
            <a:xfrm>
              <a:off x="6663570" y="611976"/>
              <a:ext cx="399917" cy="355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4" name="bicycle" descr="bicycle"/>
            <p:cNvPicPr>
              <a:picLocks noChangeAspect="1"/>
            </p:cNvPicPr>
            <p:nvPr/>
          </p:nvPicPr>
          <p:blipFill>
            <a:blip r:embed="rId3"/>
            <a:srcRect l="20000" r="55000" b="54236"/>
            <a:stretch>
              <a:fillRect/>
            </a:stretch>
          </p:blipFill>
          <p:spPr>
            <a:xfrm>
              <a:off x="5624298" y="183592"/>
              <a:ext cx="362982" cy="3965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5" name="bicycle" descr="bicycle"/>
            <p:cNvPicPr>
              <a:picLocks noChangeAspect="1"/>
            </p:cNvPicPr>
            <p:nvPr/>
          </p:nvPicPr>
          <p:blipFill>
            <a:blip r:embed="rId3"/>
            <a:srcRect t="33188" r="60000"/>
            <a:stretch>
              <a:fillRect/>
            </a:stretch>
          </p:blipFill>
          <p:spPr>
            <a:xfrm>
              <a:off x="2628747" y="186142"/>
              <a:ext cx="489071" cy="4870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6" name="bicycle" descr="bicycle"/>
            <p:cNvPicPr>
              <a:picLocks noChangeAspect="1"/>
            </p:cNvPicPr>
            <p:nvPr/>
          </p:nvPicPr>
          <p:blipFill>
            <a:blip r:embed="rId3"/>
            <a:srcRect l="32499" t="20612" r="22500" b="37468"/>
            <a:stretch>
              <a:fillRect/>
            </a:stretch>
          </p:blipFill>
          <p:spPr>
            <a:xfrm>
              <a:off x="4462758" y="183592"/>
              <a:ext cx="550204" cy="3059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7" name="violin" descr="violin"/>
            <p:cNvPicPr>
              <a:picLocks noChangeAspect="1"/>
            </p:cNvPicPr>
            <p:nvPr/>
          </p:nvPicPr>
          <p:blipFill>
            <a:blip r:embed="rId4"/>
            <a:srcRect l="35715" t="2991" r="21427" b="71085"/>
            <a:stretch>
              <a:fillRect/>
            </a:stretch>
          </p:blipFill>
          <p:spPr>
            <a:xfrm>
              <a:off x="3950763" y="244790"/>
              <a:ext cx="450862" cy="6527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violin" descr="violin"/>
            <p:cNvPicPr>
              <a:picLocks noChangeAspect="1"/>
            </p:cNvPicPr>
            <p:nvPr/>
          </p:nvPicPr>
          <p:blipFill>
            <a:blip r:embed="rId4"/>
            <a:srcRect t="26286" b="52683"/>
            <a:stretch>
              <a:fillRect/>
            </a:stretch>
          </p:blipFill>
          <p:spPr>
            <a:xfrm>
              <a:off x="5074095" y="244790"/>
              <a:ext cx="672471" cy="6145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9" name="violin" descr="violin"/>
            <p:cNvPicPr>
              <a:picLocks noChangeAspect="1"/>
            </p:cNvPicPr>
            <p:nvPr/>
          </p:nvPicPr>
          <p:blipFill>
            <a:blip r:embed="rId4"/>
            <a:srcRect t="50054" b="26286"/>
            <a:stretch>
              <a:fillRect/>
            </a:stretch>
          </p:blipFill>
          <p:spPr>
            <a:xfrm>
              <a:off x="1895143" y="367185"/>
              <a:ext cx="733605" cy="415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0" name="violin" descr="violin"/>
            <p:cNvPicPr>
              <a:picLocks noChangeAspect="1"/>
            </p:cNvPicPr>
            <p:nvPr/>
          </p:nvPicPr>
          <p:blipFill>
            <a:blip r:embed="rId4"/>
            <a:srcRect t="76233"/>
            <a:stretch>
              <a:fillRect/>
            </a:stretch>
          </p:blipFill>
          <p:spPr>
            <a:xfrm>
              <a:off x="2934416" y="734371"/>
              <a:ext cx="794739" cy="3480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violin" descr="violin"/>
            <p:cNvPicPr>
              <a:picLocks noChangeAspect="1"/>
            </p:cNvPicPr>
            <p:nvPr/>
          </p:nvPicPr>
          <p:blipFill>
            <a:blip r:embed="rId4"/>
            <a:srcRect l="56544" t="49944" b="18510"/>
            <a:stretch>
              <a:fillRect/>
            </a:stretch>
          </p:blipFill>
          <p:spPr>
            <a:xfrm>
              <a:off x="794737" y="305988"/>
              <a:ext cx="372509" cy="646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2" name="violin" descr="violin"/>
            <p:cNvPicPr>
              <a:picLocks noChangeAspect="1"/>
            </p:cNvPicPr>
            <p:nvPr/>
          </p:nvPicPr>
          <p:blipFill>
            <a:blip r:embed="rId4"/>
            <a:srcRect t="31544" b="47426"/>
            <a:stretch>
              <a:fillRect/>
            </a:stretch>
          </p:blipFill>
          <p:spPr>
            <a:xfrm>
              <a:off x="6113367" y="119845"/>
              <a:ext cx="855873" cy="4309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8359150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What kinds of features can we extract?"/>
          <p:cNvSpPr txBox="1"/>
          <p:nvPr/>
        </p:nvSpPr>
        <p:spPr>
          <a:xfrm>
            <a:off x="2497785" y="4558134"/>
            <a:ext cx="80092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kinds of features can we extract?</a:t>
            </a:r>
          </a:p>
        </p:txBody>
      </p:sp>
    </p:spTree>
    <p:extLst>
      <p:ext uri="{BB962C8B-B14F-4D97-AF65-F5344CB8AC3E}">
        <p14:creationId xmlns:p14="http://schemas.microsoft.com/office/powerpoint/2010/main" val="310531190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tmp" descr="tmp"/>
          <p:cNvPicPr>
            <a:picLocks noChangeAspect="1"/>
          </p:cNvPicPr>
          <p:nvPr/>
        </p:nvPicPr>
        <p:blipFill>
          <a:blip r:embed="rId2"/>
          <a:srcRect l="61916" t="15741" r="4668" b="44186"/>
          <a:stretch>
            <a:fillRect/>
          </a:stretch>
        </p:blipFill>
        <p:spPr>
          <a:xfrm>
            <a:off x="5903329" y="2288992"/>
            <a:ext cx="6502402" cy="4985175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gular grid…"/>
          <p:cNvSpPr txBox="1"/>
          <p:nvPr/>
        </p:nvSpPr>
        <p:spPr>
          <a:xfrm>
            <a:off x="599069" y="2304097"/>
            <a:ext cx="5060461" cy="49549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normAutofit/>
          </a:bodyPr>
          <a:lstStyle/>
          <a:p>
            <a:pPr marL="427481" marR="0" lvl="0" indent="-427481" algn="l" defTabSz="804672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Calibri"/>
              <a:buChar char="•"/>
              <a:tabLst/>
              <a:defRPr sz="2992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99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Regular grid</a:t>
            </a:r>
          </a:p>
          <a:p>
            <a:pPr marL="704087" marR="0" lvl="1" indent="-301752" algn="l" defTabSz="804672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Calibri"/>
              <a:buChar char="•"/>
              <a:tabLst/>
              <a:defRPr sz="2112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11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Vogel &amp; Schiele, 2003</a:t>
            </a:r>
            <a:endParaRPr kumimoji="0" sz="246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  <a:p>
            <a:pPr marL="704087" marR="0" lvl="1" indent="-301752" algn="l" defTabSz="804672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Calibri"/>
              <a:buChar char="•"/>
              <a:tabLst/>
              <a:defRPr sz="2112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11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Fei-Fei &amp; Perona, 2005</a:t>
            </a:r>
            <a:endParaRPr kumimoji="0" sz="246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  <a:p>
            <a:pPr marL="427481" marR="0" lvl="0" indent="-427481" algn="l" defTabSz="804672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Calibri"/>
              <a:buChar char="•"/>
              <a:tabLst/>
              <a:defRPr sz="2992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99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Interest point detector</a:t>
            </a:r>
          </a:p>
          <a:p>
            <a:pPr marL="704087" marR="0" lvl="1" indent="-301752" algn="l" defTabSz="804672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Calibri"/>
              <a:buChar char="•"/>
              <a:tabLst/>
              <a:defRPr sz="2112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11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Csurka et al. 2004</a:t>
            </a:r>
            <a:endParaRPr kumimoji="0" sz="246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  <a:p>
            <a:pPr marL="704087" marR="0" lvl="1" indent="-301752" algn="l" defTabSz="804672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Calibri"/>
              <a:buChar char="•"/>
              <a:tabLst/>
              <a:defRPr sz="2112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11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Fei-Fei &amp; Perona, 2005</a:t>
            </a:r>
            <a:endParaRPr kumimoji="0" sz="246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  <a:p>
            <a:pPr marL="704087" marR="0" lvl="1" indent="-301752" algn="l" defTabSz="804672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Calibri"/>
              <a:buChar char="•"/>
              <a:tabLst/>
              <a:defRPr sz="2112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11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Sivic et al. 2005</a:t>
            </a:r>
          </a:p>
          <a:p>
            <a:pPr marL="427481" marR="0" lvl="0" indent="-427481" algn="l" defTabSz="804672" rtl="0" eaLnBrk="1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Calibri"/>
              <a:buChar char="•"/>
              <a:tabLst/>
              <a:defRPr sz="2992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99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Other methods</a:t>
            </a:r>
          </a:p>
          <a:p>
            <a:pPr marL="704087" marR="0" lvl="1" indent="-301752" algn="l" defTabSz="804672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Calibri"/>
              <a:buChar char="•"/>
              <a:tabLst/>
              <a:defRPr sz="2112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11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Random sampling (Vidal-Naquet &amp; Ullman, 2002)</a:t>
            </a:r>
            <a:endParaRPr kumimoji="0" sz="246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  <a:p>
            <a:pPr marL="704087" marR="0" lvl="1" indent="-301752" algn="l" defTabSz="804672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Calibri"/>
              <a:buChar char="•"/>
              <a:tabLst/>
              <a:defRPr sz="2112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2112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Segmentation-based patches (Barnard et al. 2003)</a:t>
            </a:r>
          </a:p>
        </p:txBody>
      </p:sp>
    </p:spTree>
    <p:extLst>
      <p:ext uri="{BB962C8B-B14F-4D97-AF65-F5344CB8AC3E}">
        <p14:creationId xmlns:p14="http://schemas.microsoft.com/office/powerpoint/2010/main" val="202092499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0" animBg="1" advAuto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133125_ell1" descr="133125_ell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19" y="1625599"/>
            <a:ext cx="5391575" cy="3556002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Line"/>
          <p:cNvSpPr/>
          <p:nvPr/>
        </p:nvSpPr>
        <p:spPr>
          <a:xfrm flipH="1" flipV="1">
            <a:off x="5960533" y="2602766"/>
            <a:ext cx="3467948" cy="1"/>
          </a:xfrm>
          <a:prstGeom prst="line">
            <a:avLst/>
          </a:prstGeom>
          <a:ln w="762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444" name="133125_n2" descr="133125_n2"/>
          <p:cNvPicPr>
            <a:picLocks noChangeAspect="1"/>
          </p:cNvPicPr>
          <p:nvPr/>
        </p:nvPicPr>
        <p:blipFill>
          <a:blip r:embed="rId3"/>
          <a:srcRect t="49542" r="49472"/>
          <a:stretch>
            <a:fillRect/>
          </a:stretch>
        </p:blipFill>
        <p:spPr>
          <a:xfrm>
            <a:off x="4118186" y="1950719"/>
            <a:ext cx="1648179" cy="16414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1" name="Group"/>
          <p:cNvGrpSpPr/>
          <p:nvPr/>
        </p:nvGrpSpPr>
        <p:grpSpPr>
          <a:xfrm>
            <a:off x="1408853" y="1937173"/>
            <a:ext cx="790223" cy="1422401"/>
            <a:chOff x="0" y="0"/>
            <a:chExt cx="790222" cy="1422400"/>
          </a:xfrm>
        </p:grpSpPr>
        <p:sp>
          <p:nvSpPr>
            <p:cNvPr id="445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446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7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8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9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50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52" name="Line"/>
          <p:cNvSpPr/>
          <p:nvPr/>
        </p:nvSpPr>
        <p:spPr>
          <a:xfrm>
            <a:off x="2492586" y="2602766"/>
            <a:ext cx="1192108" cy="1"/>
          </a:xfrm>
          <a:prstGeom prst="line">
            <a:avLst/>
          </a:prstGeom>
          <a:ln w="76200">
            <a:solidFill>
              <a:srgbClr val="0000FF"/>
            </a:solidFill>
            <a:head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53" name="Normalize patch"/>
          <p:cNvSpPr txBox="1"/>
          <p:nvPr/>
        </p:nvSpPr>
        <p:spPr>
          <a:xfrm>
            <a:off x="3777262" y="3795325"/>
            <a:ext cx="2508390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000"/>
              </a:spcBef>
              <a:defRPr sz="2400" b="1">
                <a:solidFill>
                  <a:srgbClr val="0000CC"/>
                </a:solidFill>
                <a:uFill>
                  <a:solidFill>
                    <a:srgbClr val="0000CC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Normalize patch</a:t>
            </a:r>
          </a:p>
        </p:txBody>
      </p:sp>
      <p:sp>
        <p:nvSpPr>
          <p:cNvPr id="454" name="Detect patches…"/>
          <p:cNvSpPr txBox="1"/>
          <p:nvPr/>
        </p:nvSpPr>
        <p:spPr>
          <a:xfrm>
            <a:off x="6856871" y="5244818"/>
            <a:ext cx="5477370" cy="1732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Detect patches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[Mikojaczyk and Schmid ’02]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[Mata, Chum, Urban &amp; Pajdla, ’02] 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[Sivic &amp; Zisserman, ’03]</a:t>
            </a:r>
          </a:p>
        </p:txBody>
      </p:sp>
      <p:sp>
        <p:nvSpPr>
          <p:cNvPr id="455" name="Compute SIFT descriptor…"/>
          <p:cNvSpPr txBox="1"/>
          <p:nvPr/>
        </p:nvSpPr>
        <p:spPr>
          <a:xfrm>
            <a:off x="650239" y="3467946"/>
            <a:ext cx="2221655" cy="1252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Compute SIFT descriptor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/>
                <a:uLnTx/>
                <a:uFill>
                  <a:solidFill>
                    <a:srgbClr val="0000CC"/>
                  </a:solidFill>
                </a:uFill>
                <a:latin typeface="Calibri"/>
                <a:sym typeface="Calibri"/>
              </a:rPr>
              <a:t>      [Lowe’99]</a:t>
            </a:r>
          </a:p>
        </p:txBody>
      </p:sp>
    </p:spTree>
    <p:extLst>
      <p:ext uri="{BB962C8B-B14F-4D97-AF65-F5344CB8AC3E}">
        <p14:creationId xmlns:p14="http://schemas.microsoft.com/office/powerpoint/2010/main" val="680831184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ctangle"/>
          <p:cNvSpPr/>
          <p:nvPr/>
        </p:nvSpPr>
        <p:spPr>
          <a:xfrm>
            <a:off x="7261013" y="1408853"/>
            <a:ext cx="5310294" cy="3467948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grpSp>
        <p:nvGrpSpPr>
          <p:cNvPr id="464" name="Group"/>
          <p:cNvGrpSpPr/>
          <p:nvPr/>
        </p:nvGrpSpPr>
        <p:grpSpPr>
          <a:xfrm>
            <a:off x="1408853" y="1937173"/>
            <a:ext cx="790223" cy="1422401"/>
            <a:chOff x="0" y="0"/>
            <a:chExt cx="790222" cy="1422400"/>
          </a:xfrm>
        </p:grpSpPr>
        <p:sp>
          <p:nvSpPr>
            <p:cNvPr id="458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459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0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1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2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63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487" name="Group"/>
          <p:cNvGrpSpPr/>
          <p:nvPr/>
        </p:nvGrpSpPr>
        <p:grpSpPr>
          <a:xfrm>
            <a:off x="2352604" y="1937173"/>
            <a:ext cx="3355299" cy="1435947"/>
            <a:chOff x="0" y="0"/>
            <a:chExt cx="3355298" cy="1435946"/>
          </a:xfrm>
        </p:grpSpPr>
        <p:grpSp>
          <p:nvGrpSpPr>
            <p:cNvPr id="471" name="Group"/>
            <p:cNvGrpSpPr/>
            <p:nvPr/>
          </p:nvGrpSpPr>
          <p:grpSpPr>
            <a:xfrm>
              <a:off x="-1" y="0"/>
              <a:ext cx="790224" cy="1422401"/>
              <a:chOff x="0" y="0"/>
              <a:chExt cx="790222" cy="1422400"/>
            </a:xfrm>
          </p:grpSpPr>
          <p:sp>
            <p:nvSpPr>
              <p:cNvPr id="465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466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67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68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69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70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478" name="Group"/>
            <p:cNvGrpSpPr/>
            <p:nvPr/>
          </p:nvGrpSpPr>
          <p:grpSpPr>
            <a:xfrm>
              <a:off x="975360" y="13546"/>
              <a:ext cx="790223" cy="1422401"/>
              <a:chOff x="0" y="0"/>
              <a:chExt cx="790222" cy="1422400"/>
            </a:xfrm>
          </p:grpSpPr>
          <p:sp>
            <p:nvSpPr>
              <p:cNvPr id="472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473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74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75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76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77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485" name="Group"/>
            <p:cNvGrpSpPr/>
            <p:nvPr/>
          </p:nvGrpSpPr>
          <p:grpSpPr>
            <a:xfrm>
              <a:off x="1950720" y="13546"/>
              <a:ext cx="790223" cy="1422401"/>
              <a:chOff x="0" y="0"/>
              <a:chExt cx="790222" cy="1422400"/>
            </a:xfrm>
          </p:grpSpPr>
          <p:sp>
            <p:nvSpPr>
              <p:cNvPr id="479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480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81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82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83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484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486" name="…"/>
            <p:cNvSpPr txBox="1"/>
            <p:nvPr/>
          </p:nvSpPr>
          <p:spPr>
            <a:xfrm>
              <a:off x="2826737" y="144497"/>
              <a:ext cx="528562" cy="815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4400">
                  <a:solidFill>
                    <a:srgbClr val="000099"/>
                  </a:solidFill>
                  <a:uFill>
                    <a:solidFill>
                      <a:srgbClr val="000099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>
                    <a:solidFill>
                      <a:srgbClr val="000099"/>
                    </a:solidFill>
                  </a:uFill>
                  <a:latin typeface="Calibri"/>
                  <a:sym typeface="Calibri"/>
                </a:rPr>
                <a:t>…</a:t>
              </a:r>
            </a:p>
          </p:txBody>
        </p:sp>
      </p:grpSp>
      <p:sp>
        <p:nvSpPr>
          <p:cNvPr id="488" name="Rectangle"/>
          <p:cNvSpPr/>
          <p:nvPr/>
        </p:nvSpPr>
        <p:spPr>
          <a:xfrm>
            <a:off x="7044266" y="1517226"/>
            <a:ext cx="5310295" cy="3467948"/>
          </a:xfrm>
          <a:prstGeom prst="rect">
            <a:avLst/>
          </a:prstGeom>
          <a:solidFill>
            <a:srgbClr val="FFFFFF"/>
          </a:solidFill>
          <a:ln w="381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pic>
        <p:nvPicPr>
          <p:cNvPr id="489" name="133125_ell1" descr="133125_ell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19" y="1625599"/>
            <a:ext cx="5391575" cy="3556002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Line"/>
          <p:cNvSpPr/>
          <p:nvPr/>
        </p:nvSpPr>
        <p:spPr>
          <a:xfrm flipH="1">
            <a:off x="5960533" y="2602766"/>
            <a:ext cx="866988" cy="1"/>
          </a:xfrm>
          <a:prstGeom prst="line">
            <a:avLst/>
          </a:prstGeom>
          <a:ln w="762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1450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dirty="0"/>
              <a:t>Object recognition</a:t>
            </a:r>
            <a:br>
              <a:rPr lang="en-US" dirty="0"/>
            </a:br>
            <a:r>
              <a:rPr lang="en-US" dirty="0"/>
              <a:t>Is it really so hard?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79965" y="3425050"/>
            <a:ext cx="2090702" cy="3693724"/>
            <a:chOff x="262" y="1190"/>
            <a:chExt cx="926" cy="1636"/>
          </a:xfrm>
        </p:grpSpPr>
        <p:pic>
          <p:nvPicPr>
            <p:cNvPr id="5530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3398" t="12192" r="39519" b="44617"/>
            <a:stretch>
              <a:fillRect/>
            </a:stretch>
          </p:blipFill>
          <p:spPr bwMode="auto">
            <a:xfrm>
              <a:off x="359" y="1499"/>
              <a:ext cx="829" cy="1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8" name="Text Box 5"/>
            <p:cNvSpPr txBox="1">
              <a:spLocks noChangeArrowheads="1"/>
            </p:cNvSpPr>
            <p:nvPr/>
          </p:nvSpPr>
          <p:spPr bwMode="auto">
            <a:xfrm>
              <a:off x="262" y="1190"/>
              <a:ext cx="869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defTabSz="1300460" hangingPunct="1"/>
              <a:r>
                <a:rPr lang="en-US" sz="2560" kern="1200">
                  <a:solidFill>
                    <a:prstClr val="black"/>
                  </a:solidFill>
                  <a:latin typeface="Calibri"/>
                  <a:ea typeface="Arial" charset="0"/>
                  <a:cs typeface="Arial" charset="0"/>
                </a:rPr>
                <a:t>This is a chair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2817707" y="2370667"/>
            <a:ext cx="4924215" cy="5445760"/>
            <a:chOff x="1988" y="823"/>
            <a:chExt cx="2181" cy="2412"/>
          </a:xfrm>
        </p:grpSpPr>
        <p:pic>
          <p:nvPicPr>
            <p:cNvPr id="55305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8" y="1045"/>
              <a:ext cx="2181" cy="2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306" name="Text Box 8"/>
            <p:cNvSpPr txBox="1">
              <a:spLocks noChangeArrowheads="1"/>
            </p:cNvSpPr>
            <p:nvPr/>
          </p:nvSpPr>
          <p:spPr bwMode="auto">
            <a:xfrm>
              <a:off x="2148" y="823"/>
              <a:ext cx="1706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defTabSz="1300460" hangingPunct="1"/>
              <a:r>
                <a:rPr lang="en-US" sz="2560" kern="1200">
                  <a:solidFill>
                    <a:prstClr val="black"/>
                  </a:solidFill>
                  <a:latin typeface="Calibri"/>
                  <a:ea typeface="Arial" charset="0"/>
                  <a:cs typeface="Arial" charset="0"/>
                </a:rPr>
                <a:t>Find the chair in this image </a:t>
              </a:r>
            </a:p>
          </p:txBody>
        </p:sp>
      </p:grp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10596" y="2847059"/>
            <a:ext cx="4994204" cy="4935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9839396" y="3781779"/>
            <a:ext cx="1095023" cy="1700106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defTabSz="1300460" hangingPunct="1"/>
            <a:endParaRPr lang="en-US" sz="256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2813191" y="2860606"/>
            <a:ext cx="1095023" cy="1700106"/>
          </a:xfrm>
          <a:prstGeom prst="rect">
            <a:avLst/>
          </a:prstGeom>
          <a:noFill/>
          <a:ln w="57150">
            <a:solidFill>
              <a:srgbClr val="F1010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l" defTabSz="1300460" hangingPunct="1"/>
            <a:endParaRPr lang="en-US" sz="256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8089619" y="2334543"/>
            <a:ext cx="4586577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l" defTabSz="1300460" hangingPunct="1"/>
            <a:r>
              <a:rPr lang="en-US" sz="2560" kern="1200">
                <a:solidFill>
                  <a:prstClr val="black"/>
                </a:solidFill>
                <a:latin typeface="Calibri"/>
                <a:ea typeface="Arial" charset="0"/>
                <a:cs typeface="Arial" charset="0"/>
              </a:rPr>
              <a:t>Output of normalized correlation</a:t>
            </a:r>
          </a:p>
        </p:txBody>
      </p:sp>
    </p:spTree>
    <p:extLst>
      <p:ext uri="{BB962C8B-B14F-4D97-AF65-F5344CB8AC3E}">
        <p14:creationId xmlns:p14="http://schemas.microsoft.com/office/powerpoint/2010/main" val="253057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0.3125 -4.07407E-6 L 0.3125 0.02871 L 0.0033 0.02871 L 0.0033 0.05903 L 0.3125 0.05903 L 0.3125 0.08797 L 0.00677 0.08797 L 0.00677 0.11505 L 0.31128 0.11505 L 0.31128 0.14399 L 0.00555 0.14399 L 0.00555 0.17732 L 0.31128 0.17732 L 0.31128 0.21204 L 0.00677 0.21204 L 0.00677 0.24838 L 0.3125 0.24838 L 0.31024 0.29098 L 0.00903 0.29098 L 0.00903 0.33334 L 0.3125 0.33473 L 0.3125 0.3757 L 0.01024 0.37431 " pathEditMode="relative" ptsTypes="AAAAAAAAAAAAAAAAAAAAAAAA">
                                      <p:cBhvr>
                                        <p:cTn id="21" dur="2000" fill="hold"/>
                                        <p:tgtEl>
                                          <p:spTgt spid="9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 animBg="1"/>
      <p:bldP spid="9227" grpId="0" animBg="1"/>
      <p:bldP spid="9227" grpId="1" animBg="1"/>
      <p:bldP spid="922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hat kinds of features can we extract?">
            <a:extLst>
              <a:ext uri="{FF2B5EF4-FFF2-40B4-BE49-F238E27FC236}">
                <a16:creationId xmlns:a16="http://schemas.microsoft.com/office/drawing/2014/main" id="{ECE0BD71-0B77-42B2-B553-181E7E6E9532}"/>
              </a:ext>
            </a:extLst>
          </p:cNvPr>
          <p:cNvSpPr txBox="1"/>
          <p:nvPr/>
        </p:nvSpPr>
        <p:spPr>
          <a:xfrm>
            <a:off x="3168160" y="4553690"/>
            <a:ext cx="666849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we learn the dictionary?</a:t>
            </a:r>
            <a:endParaRPr kumimoji="0" sz="3600" b="0" i="1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82201182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roup"/>
          <p:cNvGrpSpPr/>
          <p:nvPr/>
        </p:nvGrpSpPr>
        <p:grpSpPr>
          <a:xfrm>
            <a:off x="1408853" y="1937173"/>
            <a:ext cx="790223" cy="1422401"/>
            <a:chOff x="0" y="0"/>
            <a:chExt cx="790222" cy="1422400"/>
          </a:xfrm>
        </p:grpSpPr>
        <p:sp>
          <p:nvSpPr>
            <p:cNvPr id="503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504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05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06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07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08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510" name="Line"/>
          <p:cNvSpPr/>
          <p:nvPr/>
        </p:nvSpPr>
        <p:spPr>
          <a:xfrm flipV="1">
            <a:off x="1083733" y="4551680"/>
            <a:ext cx="1" cy="4325903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11" name="Line"/>
          <p:cNvSpPr/>
          <p:nvPr/>
        </p:nvSpPr>
        <p:spPr>
          <a:xfrm>
            <a:off x="1083733" y="8877581"/>
            <a:ext cx="5418668" cy="4518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12" name="Line"/>
          <p:cNvSpPr/>
          <p:nvPr/>
        </p:nvSpPr>
        <p:spPr>
          <a:xfrm flipV="1">
            <a:off x="1083733" y="6491112"/>
            <a:ext cx="4009814" cy="2386470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13" name="Oval"/>
          <p:cNvSpPr/>
          <p:nvPr/>
        </p:nvSpPr>
        <p:spPr>
          <a:xfrm>
            <a:off x="2436142" y="6823004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14" name="Oval"/>
          <p:cNvSpPr/>
          <p:nvPr/>
        </p:nvSpPr>
        <p:spPr>
          <a:xfrm>
            <a:off x="2652889" y="7039750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15" name="Oval"/>
          <p:cNvSpPr/>
          <p:nvPr/>
        </p:nvSpPr>
        <p:spPr>
          <a:xfrm>
            <a:off x="1950719" y="6827519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16" name="Oval"/>
          <p:cNvSpPr/>
          <p:nvPr/>
        </p:nvSpPr>
        <p:spPr>
          <a:xfrm>
            <a:off x="2384213" y="7369386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17" name="Oval"/>
          <p:cNvSpPr/>
          <p:nvPr/>
        </p:nvSpPr>
        <p:spPr>
          <a:xfrm>
            <a:off x="2059093" y="7261013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18" name="Oval"/>
          <p:cNvSpPr/>
          <p:nvPr/>
        </p:nvSpPr>
        <p:spPr>
          <a:xfrm>
            <a:off x="3901439" y="5310293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19" name="Oval"/>
          <p:cNvSpPr/>
          <p:nvPr/>
        </p:nvSpPr>
        <p:spPr>
          <a:xfrm>
            <a:off x="3793066" y="6177279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20" name="Oval"/>
          <p:cNvSpPr/>
          <p:nvPr/>
        </p:nvSpPr>
        <p:spPr>
          <a:xfrm>
            <a:off x="3467946" y="5743786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21" name="Oval"/>
          <p:cNvSpPr/>
          <p:nvPr/>
        </p:nvSpPr>
        <p:spPr>
          <a:xfrm>
            <a:off x="3901439" y="5743786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22" name="Oval"/>
          <p:cNvSpPr/>
          <p:nvPr/>
        </p:nvSpPr>
        <p:spPr>
          <a:xfrm>
            <a:off x="3142826" y="6827519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23" name="Oval"/>
          <p:cNvSpPr/>
          <p:nvPr/>
        </p:nvSpPr>
        <p:spPr>
          <a:xfrm>
            <a:off x="2167466" y="6394026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24" name="Oval"/>
          <p:cNvSpPr/>
          <p:nvPr/>
        </p:nvSpPr>
        <p:spPr>
          <a:xfrm>
            <a:off x="5093546" y="8128000"/>
            <a:ext cx="246099" cy="225778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25" name="Oval"/>
          <p:cNvSpPr/>
          <p:nvPr/>
        </p:nvSpPr>
        <p:spPr>
          <a:xfrm>
            <a:off x="4876800" y="7802880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26" name="Oval"/>
          <p:cNvSpPr/>
          <p:nvPr/>
        </p:nvSpPr>
        <p:spPr>
          <a:xfrm>
            <a:off x="4551679" y="8128000"/>
            <a:ext cx="246100" cy="225778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grpSp>
        <p:nvGrpSpPr>
          <p:cNvPr id="533" name="Group"/>
          <p:cNvGrpSpPr/>
          <p:nvPr/>
        </p:nvGrpSpPr>
        <p:grpSpPr>
          <a:xfrm>
            <a:off x="2352604" y="1937173"/>
            <a:ext cx="790223" cy="1422401"/>
            <a:chOff x="0" y="0"/>
            <a:chExt cx="790222" cy="1422400"/>
          </a:xfrm>
        </p:grpSpPr>
        <p:sp>
          <p:nvSpPr>
            <p:cNvPr id="527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528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29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30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31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32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540" name="Group"/>
          <p:cNvGrpSpPr/>
          <p:nvPr/>
        </p:nvGrpSpPr>
        <p:grpSpPr>
          <a:xfrm>
            <a:off x="3327964" y="1950719"/>
            <a:ext cx="790223" cy="1422401"/>
            <a:chOff x="0" y="0"/>
            <a:chExt cx="790222" cy="1422400"/>
          </a:xfrm>
        </p:grpSpPr>
        <p:sp>
          <p:nvSpPr>
            <p:cNvPr id="534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535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36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37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38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39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547" name="Group"/>
          <p:cNvGrpSpPr/>
          <p:nvPr/>
        </p:nvGrpSpPr>
        <p:grpSpPr>
          <a:xfrm>
            <a:off x="4303324" y="1950719"/>
            <a:ext cx="790223" cy="1422401"/>
            <a:chOff x="0" y="0"/>
            <a:chExt cx="790222" cy="1422400"/>
          </a:xfrm>
        </p:grpSpPr>
        <p:sp>
          <p:nvSpPr>
            <p:cNvPr id="541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542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43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44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45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46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548" name="Line"/>
          <p:cNvSpPr/>
          <p:nvPr/>
        </p:nvSpPr>
        <p:spPr>
          <a:xfrm>
            <a:off x="2723852" y="3467946"/>
            <a:ext cx="1069215" cy="18423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96" h="21600" extrusionOk="0">
                <a:moveTo>
                  <a:pt x="1782" y="0"/>
                </a:moveTo>
                <a:cubicBezTo>
                  <a:pt x="239" y="3282"/>
                  <a:pt x="-1304" y="6565"/>
                  <a:pt x="1782" y="10165"/>
                </a:cubicBezTo>
                <a:cubicBezTo>
                  <a:pt x="4867" y="13765"/>
                  <a:pt x="12582" y="17682"/>
                  <a:pt x="20296" y="21600"/>
                </a:cubicBezTo>
              </a:path>
            </a:pathLst>
          </a:custGeom>
          <a:ln w="12700">
            <a:solidFill>
              <a:srgbClr val="000000"/>
            </a:solidFill>
            <a:prstDash val="dash"/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549" name="Line"/>
          <p:cNvSpPr/>
          <p:nvPr/>
        </p:nvSpPr>
        <p:spPr>
          <a:xfrm>
            <a:off x="2926079" y="3576320"/>
            <a:ext cx="1844381" cy="41566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8" h="21063" extrusionOk="0">
                <a:moveTo>
                  <a:pt x="11215" y="0"/>
                </a:moveTo>
                <a:cubicBezTo>
                  <a:pt x="16408" y="5400"/>
                  <a:pt x="21600" y="10800"/>
                  <a:pt x="21185" y="14278"/>
                </a:cubicBezTo>
                <a:cubicBezTo>
                  <a:pt x="20769" y="17756"/>
                  <a:pt x="12254" y="20136"/>
                  <a:pt x="8723" y="20868"/>
                </a:cubicBezTo>
                <a:cubicBezTo>
                  <a:pt x="5192" y="21600"/>
                  <a:pt x="2596" y="20136"/>
                  <a:pt x="0" y="18671"/>
                </a:cubicBezTo>
              </a:path>
            </a:pathLst>
          </a:custGeom>
          <a:ln w="12700">
            <a:solidFill>
              <a:srgbClr val="000000"/>
            </a:solidFill>
            <a:prstDash val="dash"/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550" name="Line"/>
          <p:cNvSpPr/>
          <p:nvPr/>
        </p:nvSpPr>
        <p:spPr>
          <a:xfrm>
            <a:off x="4768426" y="3576320"/>
            <a:ext cx="1319275" cy="4443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227" h="21600" extrusionOk="0">
                <a:moveTo>
                  <a:pt x="0" y="0"/>
                </a:moveTo>
                <a:cubicBezTo>
                  <a:pt x="9138" y="2415"/>
                  <a:pt x="18277" y="4829"/>
                  <a:pt x="19938" y="8429"/>
                </a:cubicBezTo>
                <a:cubicBezTo>
                  <a:pt x="21600" y="12029"/>
                  <a:pt x="15785" y="16815"/>
                  <a:pt x="9969" y="21600"/>
                </a:cubicBezTo>
              </a:path>
            </a:pathLst>
          </a:custGeom>
          <a:ln w="12700">
            <a:solidFill>
              <a:srgbClr val="000000"/>
            </a:solidFill>
            <a:prstDash val="dash"/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551" name="Line"/>
          <p:cNvSpPr/>
          <p:nvPr/>
        </p:nvSpPr>
        <p:spPr>
          <a:xfrm>
            <a:off x="433493" y="3359573"/>
            <a:ext cx="1842347" cy="2926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18" y="0"/>
                </a:moveTo>
                <a:cubicBezTo>
                  <a:pt x="8259" y="3000"/>
                  <a:pt x="0" y="6000"/>
                  <a:pt x="0" y="8800"/>
                </a:cubicBezTo>
                <a:cubicBezTo>
                  <a:pt x="0" y="11600"/>
                  <a:pt x="12918" y="14667"/>
                  <a:pt x="16518" y="16800"/>
                </a:cubicBezTo>
                <a:cubicBezTo>
                  <a:pt x="20118" y="18933"/>
                  <a:pt x="20859" y="20267"/>
                  <a:pt x="21600" y="21600"/>
                </a:cubicBezTo>
              </a:path>
            </a:pathLst>
          </a:custGeom>
          <a:ln w="12700">
            <a:solidFill>
              <a:srgbClr val="000000"/>
            </a:solidFill>
            <a:prstDash val="dash"/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grpSp>
        <p:nvGrpSpPr>
          <p:cNvPr id="574" name="Group"/>
          <p:cNvGrpSpPr/>
          <p:nvPr/>
        </p:nvGrpSpPr>
        <p:grpSpPr>
          <a:xfrm>
            <a:off x="2352604" y="1937173"/>
            <a:ext cx="3355299" cy="1435947"/>
            <a:chOff x="0" y="0"/>
            <a:chExt cx="3355298" cy="1435946"/>
          </a:xfrm>
        </p:grpSpPr>
        <p:grpSp>
          <p:nvGrpSpPr>
            <p:cNvPr id="558" name="Group"/>
            <p:cNvGrpSpPr/>
            <p:nvPr/>
          </p:nvGrpSpPr>
          <p:grpSpPr>
            <a:xfrm>
              <a:off x="-1" y="0"/>
              <a:ext cx="790224" cy="1422401"/>
              <a:chOff x="0" y="0"/>
              <a:chExt cx="790222" cy="1422400"/>
            </a:xfrm>
          </p:grpSpPr>
          <p:sp>
            <p:nvSpPr>
              <p:cNvPr id="552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553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54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55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56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57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565" name="Group"/>
            <p:cNvGrpSpPr/>
            <p:nvPr/>
          </p:nvGrpSpPr>
          <p:grpSpPr>
            <a:xfrm>
              <a:off x="975360" y="13546"/>
              <a:ext cx="790223" cy="1422401"/>
              <a:chOff x="0" y="0"/>
              <a:chExt cx="790222" cy="1422400"/>
            </a:xfrm>
          </p:grpSpPr>
          <p:sp>
            <p:nvSpPr>
              <p:cNvPr id="559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560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61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62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63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64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572" name="Group"/>
            <p:cNvGrpSpPr/>
            <p:nvPr/>
          </p:nvGrpSpPr>
          <p:grpSpPr>
            <a:xfrm>
              <a:off x="1950720" y="13546"/>
              <a:ext cx="790223" cy="1422401"/>
              <a:chOff x="0" y="0"/>
              <a:chExt cx="790222" cy="1422400"/>
            </a:xfrm>
          </p:grpSpPr>
          <p:sp>
            <p:nvSpPr>
              <p:cNvPr id="566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567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68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69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70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571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573" name="…"/>
            <p:cNvSpPr txBox="1"/>
            <p:nvPr/>
          </p:nvSpPr>
          <p:spPr>
            <a:xfrm>
              <a:off x="2826737" y="144497"/>
              <a:ext cx="528562" cy="815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4400">
                  <a:solidFill>
                    <a:srgbClr val="000099"/>
                  </a:solidFill>
                  <a:uFill>
                    <a:solidFill>
                      <a:srgbClr val="000099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>
                    <a:solidFill>
                      <a:srgbClr val="000099"/>
                    </a:solidFill>
                  </a:uFill>
                  <a:latin typeface="Calibri"/>
                  <a:sym typeface="Calibri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58743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roup"/>
          <p:cNvGrpSpPr/>
          <p:nvPr/>
        </p:nvGrpSpPr>
        <p:grpSpPr>
          <a:xfrm>
            <a:off x="1408853" y="1937173"/>
            <a:ext cx="790223" cy="1422401"/>
            <a:chOff x="0" y="0"/>
            <a:chExt cx="790222" cy="1422400"/>
          </a:xfrm>
        </p:grpSpPr>
        <p:sp>
          <p:nvSpPr>
            <p:cNvPr id="576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577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78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79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80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581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583" name="Line"/>
          <p:cNvSpPr/>
          <p:nvPr/>
        </p:nvSpPr>
        <p:spPr>
          <a:xfrm flipV="1">
            <a:off x="1083733" y="4551680"/>
            <a:ext cx="1" cy="4325903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4" name="Line"/>
          <p:cNvSpPr/>
          <p:nvPr/>
        </p:nvSpPr>
        <p:spPr>
          <a:xfrm>
            <a:off x="1083733" y="8877581"/>
            <a:ext cx="5418668" cy="4518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5" name="Line"/>
          <p:cNvSpPr/>
          <p:nvPr/>
        </p:nvSpPr>
        <p:spPr>
          <a:xfrm flipV="1">
            <a:off x="1083733" y="6491112"/>
            <a:ext cx="4009814" cy="2386470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6" name="Oval"/>
          <p:cNvSpPr/>
          <p:nvPr/>
        </p:nvSpPr>
        <p:spPr>
          <a:xfrm>
            <a:off x="2436142" y="6823004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87" name="Oval"/>
          <p:cNvSpPr/>
          <p:nvPr/>
        </p:nvSpPr>
        <p:spPr>
          <a:xfrm>
            <a:off x="2652889" y="7039750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88" name="Oval"/>
          <p:cNvSpPr/>
          <p:nvPr/>
        </p:nvSpPr>
        <p:spPr>
          <a:xfrm>
            <a:off x="1950719" y="6827519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89" name="Oval"/>
          <p:cNvSpPr/>
          <p:nvPr/>
        </p:nvSpPr>
        <p:spPr>
          <a:xfrm>
            <a:off x="2384213" y="7369386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90" name="Oval"/>
          <p:cNvSpPr/>
          <p:nvPr/>
        </p:nvSpPr>
        <p:spPr>
          <a:xfrm>
            <a:off x="2059093" y="7261013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91" name="Oval"/>
          <p:cNvSpPr/>
          <p:nvPr/>
        </p:nvSpPr>
        <p:spPr>
          <a:xfrm>
            <a:off x="3901439" y="5310293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92" name="Oval"/>
          <p:cNvSpPr/>
          <p:nvPr/>
        </p:nvSpPr>
        <p:spPr>
          <a:xfrm>
            <a:off x="3793066" y="6177279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93" name="Oval"/>
          <p:cNvSpPr/>
          <p:nvPr/>
        </p:nvSpPr>
        <p:spPr>
          <a:xfrm>
            <a:off x="3467946" y="5743786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94" name="Oval"/>
          <p:cNvSpPr/>
          <p:nvPr/>
        </p:nvSpPr>
        <p:spPr>
          <a:xfrm>
            <a:off x="3901439" y="5743786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95" name="Oval"/>
          <p:cNvSpPr/>
          <p:nvPr/>
        </p:nvSpPr>
        <p:spPr>
          <a:xfrm>
            <a:off x="3142826" y="6827519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96" name="Oval"/>
          <p:cNvSpPr/>
          <p:nvPr/>
        </p:nvSpPr>
        <p:spPr>
          <a:xfrm>
            <a:off x="2167466" y="6394026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97" name="Oval"/>
          <p:cNvSpPr/>
          <p:nvPr/>
        </p:nvSpPr>
        <p:spPr>
          <a:xfrm>
            <a:off x="5093546" y="8128000"/>
            <a:ext cx="246099" cy="225778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98" name="Oval"/>
          <p:cNvSpPr/>
          <p:nvPr/>
        </p:nvSpPr>
        <p:spPr>
          <a:xfrm>
            <a:off x="4876800" y="7802880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599" name="Oval"/>
          <p:cNvSpPr/>
          <p:nvPr/>
        </p:nvSpPr>
        <p:spPr>
          <a:xfrm>
            <a:off x="4551679" y="8128000"/>
            <a:ext cx="246100" cy="225778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grpSp>
        <p:nvGrpSpPr>
          <p:cNvPr id="606" name="Group"/>
          <p:cNvGrpSpPr/>
          <p:nvPr/>
        </p:nvGrpSpPr>
        <p:grpSpPr>
          <a:xfrm>
            <a:off x="2352604" y="1937173"/>
            <a:ext cx="790223" cy="1422401"/>
            <a:chOff x="0" y="0"/>
            <a:chExt cx="790222" cy="1422400"/>
          </a:xfrm>
        </p:grpSpPr>
        <p:sp>
          <p:nvSpPr>
            <p:cNvPr id="600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601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02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03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04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05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3327964" y="1950719"/>
            <a:ext cx="790223" cy="1422401"/>
            <a:chOff x="0" y="0"/>
            <a:chExt cx="790222" cy="1422400"/>
          </a:xfrm>
        </p:grpSpPr>
        <p:sp>
          <p:nvSpPr>
            <p:cNvPr id="607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608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09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10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11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12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620" name="Group"/>
          <p:cNvGrpSpPr/>
          <p:nvPr/>
        </p:nvGrpSpPr>
        <p:grpSpPr>
          <a:xfrm>
            <a:off x="4303324" y="1950719"/>
            <a:ext cx="790223" cy="1422401"/>
            <a:chOff x="0" y="0"/>
            <a:chExt cx="790222" cy="1422400"/>
          </a:xfrm>
        </p:grpSpPr>
        <p:sp>
          <p:nvSpPr>
            <p:cNvPr id="614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615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16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17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18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19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621" name="Line"/>
          <p:cNvSpPr/>
          <p:nvPr/>
        </p:nvSpPr>
        <p:spPr>
          <a:xfrm flipV="1">
            <a:off x="7369386" y="1300479"/>
            <a:ext cx="1" cy="4651024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2" name="Line"/>
          <p:cNvSpPr/>
          <p:nvPr/>
        </p:nvSpPr>
        <p:spPr>
          <a:xfrm>
            <a:off x="7369386" y="5951501"/>
            <a:ext cx="5418668" cy="4518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3" name="Line"/>
          <p:cNvSpPr/>
          <p:nvPr/>
        </p:nvSpPr>
        <p:spPr>
          <a:xfrm flipV="1">
            <a:off x="7369386" y="3565033"/>
            <a:ext cx="4009815" cy="2386470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4" name="Oval"/>
          <p:cNvSpPr/>
          <p:nvPr/>
        </p:nvSpPr>
        <p:spPr>
          <a:xfrm>
            <a:off x="8721796" y="3896924"/>
            <a:ext cx="246099" cy="225779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25" name="Oval"/>
          <p:cNvSpPr/>
          <p:nvPr/>
        </p:nvSpPr>
        <p:spPr>
          <a:xfrm>
            <a:off x="8938542" y="4113670"/>
            <a:ext cx="246100" cy="225779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26" name="Oval"/>
          <p:cNvSpPr/>
          <p:nvPr/>
        </p:nvSpPr>
        <p:spPr>
          <a:xfrm>
            <a:off x="8236373" y="3901440"/>
            <a:ext cx="246099" cy="225778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27" name="Oval"/>
          <p:cNvSpPr/>
          <p:nvPr/>
        </p:nvSpPr>
        <p:spPr>
          <a:xfrm>
            <a:off x="8669866" y="4443306"/>
            <a:ext cx="246100" cy="225779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28" name="Oval"/>
          <p:cNvSpPr/>
          <p:nvPr/>
        </p:nvSpPr>
        <p:spPr>
          <a:xfrm>
            <a:off x="8344746" y="4334933"/>
            <a:ext cx="246099" cy="225779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29" name="Oval"/>
          <p:cNvSpPr/>
          <p:nvPr/>
        </p:nvSpPr>
        <p:spPr>
          <a:xfrm>
            <a:off x="10187093" y="2384213"/>
            <a:ext cx="246100" cy="225778"/>
          </a:xfrm>
          <a:prstGeom prst="ellipse">
            <a:avLst/>
          </a:prstGeom>
          <a:solidFill>
            <a:srgbClr val="008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30" name="Oval"/>
          <p:cNvSpPr/>
          <p:nvPr/>
        </p:nvSpPr>
        <p:spPr>
          <a:xfrm>
            <a:off x="10078720" y="3251200"/>
            <a:ext cx="246099" cy="225778"/>
          </a:xfrm>
          <a:prstGeom prst="ellipse">
            <a:avLst/>
          </a:prstGeom>
          <a:solidFill>
            <a:srgbClr val="008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31" name="Oval"/>
          <p:cNvSpPr/>
          <p:nvPr/>
        </p:nvSpPr>
        <p:spPr>
          <a:xfrm>
            <a:off x="9753600" y="2817706"/>
            <a:ext cx="246099" cy="225779"/>
          </a:xfrm>
          <a:prstGeom prst="ellipse">
            <a:avLst/>
          </a:prstGeom>
          <a:solidFill>
            <a:srgbClr val="008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32" name="Oval"/>
          <p:cNvSpPr/>
          <p:nvPr/>
        </p:nvSpPr>
        <p:spPr>
          <a:xfrm>
            <a:off x="10187093" y="2817706"/>
            <a:ext cx="246100" cy="225779"/>
          </a:xfrm>
          <a:prstGeom prst="ellipse">
            <a:avLst/>
          </a:prstGeom>
          <a:solidFill>
            <a:srgbClr val="008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33" name="Oval"/>
          <p:cNvSpPr/>
          <p:nvPr/>
        </p:nvSpPr>
        <p:spPr>
          <a:xfrm>
            <a:off x="9428480" y="3901440"/>
            <a:ext cx="246099" cy="225778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34" name="Oval"/>
          <p:cNvSpPr/>
          <p:nvPr/>
        </p:nvSpPr>
        <p:spPr>
          <a:xfrm>
            <a:off x="8453119" y="3467946"/>
            <a:ext cx="246100" cy="225779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35" name="Oval"/>
          <p:cNvSpPr/>
          <p:nvPr/>
        </p:nvSpPr>
        <p:spPr>
          <a:xfrm>
            <a:off x="11379200" y="5201920"/>
            <a:ext cx="246099" cy="225778"/>
          </a:xfrm>
          <a:prstGeom prst="ellipse">
            <a:avLst/>
          </a:prstGeom>
          <a:solidFill>
            <a:srgbClr val="00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36" name="Oval"/>
          <p:cNvSpPr/>
          <p:nvPr/>
        </p:nvSpPr>
        <p:spPr>
          <a:xfrm>
            <a:off x="11162453" y="4876800"/>
            <a:ext cx="246100" cy="225778"/>
          </a:xfrm>
          <a:prstGeom prst="ellipse">
            <a:avLst/>
          </a:prstGeom>
          <a:solidFill>
            <a:srgbClr val="00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37" name="Oval"/>
          <p:cNvSpPr/>
          <p:nvPr/>
        </p:nvSpPr>
        <p:spPr>
          <a:xfrm>
            <a:off x="10837333" y="5201920"/>
            <a:ext cx="246099" cy="225778"/>
          </a:xfrm>
          <a:prstGeom prst="ellipse">
            <a:avLst/>
          </a:prstGeom>
          <a:solidFill>
            <a:srgbClr val="00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38" name="Line"/>
          <p:cNvSpPr/>
          <p:nvPr/>
        </p:nvSpPr>
        <p:spPr>
          <a:xfrm>
            <a:off x="6827519" y="8019626"/>
            <a:ext cx="2926081" cy="1"/>
          </a:xfrm>
          <a:prstGeom prst="line">
            <a:avLst/>
          </a:prstGeom>
          <a:ln w="215900">
            <a:solidFill>
              <a:srgbClr val="FF99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39" name="Line"/>
          <p:cNvSpPr/>
          <p:nvPr/>
        </p:nvSpPr>
        <p:spPr>
          <a:xfrm flipV="1">
            <a:off x="10187093" y="6285653"/>
            <a:ext cx="1" cy="1733974"/>
          </a:xfrm>
          <a:prstGeom prst="line">
            <a:avLst/>
          </a:prstGeom>
          <a:ln w="215900">
            <a:solidFill>
              <a:srgbClr val="FF9900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40" name="Clustering"/>
          <p:cNvSpPr txBox="1"/>
          <p:nvPr/>
        </p:nvSpPr>
        <p:spPr>
          <a:xfrm>
            <a:off x="9107875" y="7590649"/>
            <a:ext cx="1432246" cy="549149"/>
          </a:xfrm>
          <a:prstGeom prst="rect">
            <a:avLst/>
          </a:prstGeom>
          <a:solidFill>
            <a:srgbClr val="FFFFFF"/>
          </a:solidFill>
          <a:ln w="50800">
            <a:solidFill>
              <a:srgbClr val="FF99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rPr>
              <a:t>Clustering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2352604" y="1937173"/>
            <a:ext cx="3355299" cy="1435947"/>
            <a:chOff x="0" y="0"/>
            <a:chExt cx="3355298" cy="1435946"/>
          </a:xfrm>
        </p:grpSpPr>
        <p:grpSp>
          <p:nvGrpSpPr>
            <p:cNvPr id="647" name="Group"/>
            <p:cNvGrpSpPr/>
            <p:nvPr/>
          </p:nvGrpSpPr>
          <p:grpSpPr>
            <a:xfrm>
              <a:off x="-1" y="0"/>
              <a:ext cx="790224" cy="1422401"/>
              <a:chOff x="0" y="0"/>
              <a:chExt cx="790222" cy="1422400"/>
            </a:xfrm>
          </p:grpSpPr>
          <p:sp>
            <p:nvSpPr>
              <p:cNvPr id="641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642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43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44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45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46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654" name="Group"/>
            <p:cNvGrpSpPr/>
            <p:nvPr/>
          </p:nvGrpSpPr>
          <p:grpSpPr>
            <a:xfrm>
              <a:off x="975360" y="13546"/>
              <a:ext cx="790223" cy="1422401"/>
              <a:chOff x="0" y="0"/>
              <a:chExt cx="790222" cy="1422400"/>
            </a:xfrm>
          </p:grpSpPr>
          <p:sp>
            <p:nvSpPr>
              <p:cNvPr id="648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649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50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51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52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53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661" name="Group"/>
            <p:cNvGrpSpPr/>
            <p:nvPr/>
          </p:nvGrpSpPr>
          <p:grpSpPr>
            <a:xfrm>
              <a:off x="1950720" y="13546"/>
              <a:ext cx="790223" cy="1422401"/>
              <a:chOff x="0" y="0"/>
              <a:chExt cx="790222" cy="1422400"/>
            </a:xfrm>
          </p:grpSpPr>
          <p:sp>
            <p:nvSpPr>
              <p:cNvPr id="655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656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57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58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59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660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662" name="…"/>
            <p:cNvSpPr txBox="1"/>
            <p:nvPr/>
          </p:nvSpPr>
          <p:spPr>
            <a:xfrm>
              <a:off x="2826737" y="144497"/>
              <a:ext cx="528562" cy="815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4400">
                  <a:solidFill>
                    <a:srgbClr val="000099"/>
                  </a:solidFill>
                  <a:uFill>
                    <a:solidFill>
                      <a:srgbClr val="000099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>
                    <a:solidFill>
                      <a:srgbClr val="000099"/>
                    </a:solidFill>
                  </a:uFill>
                  <a:latin typeface="Calibri"/>
                  <a:sym typeface="Calibri"/>
                </a:rPr>
                <a:t>…</a:t>
              </a:r>
            </a:p>
          </p:txBody>
        </p:sp>
      </p:grpSp>
      <p:sp>
        <p:nvSpPr>
          <p:cNvPr id="664" name="Line"/>
          <p:cNvSpPr/>
          <p:nvPr/>
        </p:nvSpPr>
        <p:spPr>
          <a:xfrm flipH="1">
            <a:off x="3251199" y="3576319"/>
            <a:ext cx="1" cy="1408855"/>
          </a:xfrm>
          <a:prstGeom prst="line">
            <a:avLst/>
          </a:prstGeom>
          <a:ln w="215900">
            <a:solidFill>
              <a:srgbClr val="FF9900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0653822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" grpId="0" animBg="1" advAuto="0"/>
      <p:bldP spid="622" grpId="0" animBg="1" advAuto="0"/>
      <p:bldP spid="623" grpId="0" animBg="1" advAuto="0"/>
      <p:bldP spid="624" grpId="0" animBg="1" advAuto="0"/>
      <p:bldP spid="625" grpId="0" animBg="1" advAuto="0"/>
      <p:bldP spid="626" grpId="0" animBg="1" advAuto="0"/>
      <p:bldP spid="627" grpId="0" animBg="1" advAuto="0"/>
      <p:bldP spid="628" grpId="0" animBg="1" advAuto="0"/>
      <p:bldP spid="629" grpId="0" animBg="1" advAuto="0"/>
      <p:bldP spid="630" grpId="0" animBg="1" advAuto="0"/>
      <p:bldP spid="631" grpId="0" animBg="1" advAuto="0"/>
      <p:bldP spid="632" grpId="0" animBg="1" advAuto="0"/>
      <p:bldP spid="633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roup"/>
          <p:cNvGrpSpPr/>
          <p:nvPr/>
        </p:nvGrpSpPr>
        <p:grpSpPr>
          <a:xfrm>
            <a:off x="1408853" y="1937173"/>
            <a:ext cx="790223" cy="1422401"/>
            <a:chOff x="0" y="0"/>
            <a:chExt cx="790222" cy="1422400"/>
          </a:xfrm>
        </p:grpSpPr>
        <p:sp>
          <p:nvSpPr>
            <p:cNvPr id="666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667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68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69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70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71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673" name="Line"/>
          <p:cNvSpPr/>
          <p:nvPr/>
        </p:nvSpPr>
        <p:spPr>
          <a:xfrm flipV="1">
            <a:off x="1083733" y="4551680"/>
            <a:ext cx="1" cy="4325903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74" name="Line"/>
          <p:cNvSpPr/>
          <p:nvPr/>
        </p:nvSpPr>
        <p:spPr>
          <a:xfrm>
            <a:off x="1083733" y="8877581"/>
            <a:ext cx="5418668" cy="4518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75" name="Line"/>
          <p:cNvSpPr/>
          <p:nvPr/>
        </p:nvSpPr>
        <p:spPr>
          <a:xfrm flipV="1">
            <a:off x="1083733" y="6491112"/>
            <a:ext cx="4009814" cy="2386470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76" name="Oval"/>
          <p:cNvSpPr/>
          <p:nvPr/>
        </p:nvSpPr>
        <p:spPr>
          <a:xfrm>
            <a:off x="2436142" y="6823004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77" name="Oval"/>
          <p:cNvSpPr/>
          <p:nvPr/>
        </p:nvSpPr>
        <p:spPr>
          <a:xfrm>
            <a:off x="2652889" y="7039750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78" name="Oval"/>
          <p:cNvSpPr/>
          <p:nvPr/>
        </p:nvSpPr>
        <p:spPr>
          <a:xfrm>
            <a:off x="1950719" y="6827519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79" name="Oval"/>
          <p:cNvSpPr/>
          <p:nvPr/>
        </p:nvSpPr>
        <p:spPr>
          <a:xfrm>
            <a:off x="2384213" y="7369386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80" name="Oval"/>
          <p:cNvSpPr/>
          <p:nvPr/>
        </p:nvSpPr>
        <p:spPr>
          <a:xfrm>
            <a:off x="2059093" y="7261013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81" name="Oval"/>
          <p:cNvSpPr/>
          <p:nvPr/>
        </p:nvSpPr>
        <p:spPr>
          <a:xfrm>
            <a:off x="3901439" y="5310293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82" name="Oval"/>
          <p:cNvSpPr/>
          <p:nvPr/>
        </p:nvSpPr>
        <p:spPr>
          <a:xfrm>
            <a:off x="3793066" y="6177279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83" name="Oval"/>
          <p:cNvSpPr/>
          <p:nvPr/>
        </p:nvSpPr>
        <p:spPr>
          <a:xfrm>
            <a:off x="3467946" y="5743786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84" name="Oval"/>
          <p:cNvSpPr/>
          <p:nvPr/>
        </p:nvSpPr>
        <p:spPr>
          <a:xfrm>
            <a:off x="3901439" y="5743786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85" name="Oval"/>
          <p:cNvSpPr/>
          <p:nvPr/>
        </p:nvSpPr>
        <p:spPr>
          <a:xfrm>
            <a:off x="3142826" y="6827519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86" name="Oval"/>
          <p:cNvSpPr/>
          <p:nvPr/>
        </p:nvSpPr>
        <p:spPr>
          <a:xfrm>
            <a:off x="2167466" y="6394026"/>
            <a:ext cx="246100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87" name="Oval"/>
          <p:cNvSpPr/>
          <p:nvPr/>
        </p:nvSpPr>
        <p:spPr>
          <a:xfrm>
            <a:off x="5093546" y="8128000"/>
            <a:ext cx="246099" cy="225778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88" name="Oval"/>
          <p:cNvSpPr/>
          <p:nvPr/>
        </p:nvSpPr>
        <p:spPr>
          <a:xfrm>
            <a:off x="4876800" y="7802880"/>
            <a:ext cx="246099" cy="225779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689" name="Oval"/>
          <p:cNvSpPr/>
          <p:nvPr/>
        </p:nvSpPr>
        <p:spPr>
          <a:xfrm>
            <a:off x="4551679" y="8128000"/>
            <a:ext cx="246100" cy="225778"/>
          </a:xfrm>
          <a:prstGeom prst="ellipse">
            <a:avLst/>
          </a:prstGeom>
          <a:solidFill>
            <a:srgbClr val="000000"/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grpSp>
        <p:nvGrpSpPr>
          <p:cNvPr id="696" name="Group"/>
          <p:cNvGrpSpPr/>
          <p:nvPr/>
        </p:nvGrpSpPr>
        <p:grpSpPr>
          <a:xfrm>
            <a:off x="2352604" y="1937173"/>
            <a:ext cx="790223" cy="1422401"/>
            <a:chOff x="0" y="0"/>
            <a:chExt cx="790222" cy="1422400"/>
          </a:xfrm>
        </p:grpSpPr>
        <p:sp>
          <p:nvSpPr>
            <p:cNvPr id="690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691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92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93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94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95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3327964" y="1950719"/>
            <a:ext cx="790223" cy="1422401"/>
            <a:chOff x="0" y="0"/>
            <a:chExt cx="790222" cy="1422400"/>
          </a:xfrm>
        </p:grpSpPr>
        <p:sp>
          <p:nvSpPr>
            <p:cNvPr id="697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698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99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700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701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702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710" name="Group"/>
          <p:cNvGrpSpPr/>
          <p:nvPr/>
        </p:nvGrpSpPr>
        <p:grpSpPr>
          <a:xfrm>
            <a:off x="4303324" y="1950719"/>
            <a:ext cx="790223" cy="1422401"/>
            <a:chOff x="0" y="0"/>
            <a:chExt cx="790222" cy="1422400"/>
          </a:xfrm>
        </p:grpSpPr>
        <p:sp>
          <p:nvSpPr>
            <p:cNvPr id="704" name="Shape"/>
            <p:cNvSpPr/>
            <p:nvPr/>
          </p:nvSpPr>
          <p:spPr>
            <a:xfrm>
              <a:off x="0" y="0"/>
              <a:ext cx="790223" cy="1422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cubicBezTo>
                    <a:pt x="1612" y="21600"/>
                    <a:pt x="0" y="20705"/>
                    <a:pt x="0" y="19600"/>
                  </a:cubicBezTo>
                  <a:lnTo>
                    <a:pt x="0" y="2000"/>
                  </a:lnTo>
                  <a:cubicBezTo>
                    <a:pt x="0" y="895"/>
                    <a:pt x="1612" y="0"/>
                    <a:pt x="3600" y="0"/>
                  </a:cubicBezTo>
                  <a:moveTo>
                    <a:pt x="18000" y="0"/>
                  </a:moveTo>
                  <a:cubicBezTo>
                    <a:pt x="19988" y="0"/>
                    <a:pt x="21600" y="895"/>
                    <a:pt x="21600" y="2000"/>
                  </a:cubicBezTo>
                  <a:lnTo>
                    <a:pt x="21600" y="19600"/>
                  </a:lnTo>
                  <a:cubicBezTo>
                    <a:pt x="21600" y="20705"/>
                    <a:pt x="19988" y="21600"/>
                    <a:pt x="18000" y="21600"/>
                  </a:cubicBezTo>
                </a:path>
              </a:pathLst>
            </a:custGeom>
            <a:noFill/>
            <a:ln w="25400" cap="flat">
              <a:solidFill>
                <a:srgbClr val="0000CC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endParaRPr>
            </a:p>
          </p:txBody>
        </p:sp>
        <p:sp>
          <p:nvSpPr>
            <p:cNvPr id="705" name="Line"/>
            <p:cNvSpPr/>
            <p:nvPr/>
          </p:nvSpPr>
          <p:spPr>
            <a:xfrm>
              <a:off x="150314" y="278481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706" name="Line"/>
            <p:cNvSpPr/>
            <p:nvPr/>
          </p:nvSpPr>
          <p:spPr>
            <a:xfrm>
              <a:off x="150314" y="484130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707" name="Line"/>
            <p:cNvSpPr/>
            <p:nvPr/>
          </p:nvSpPr>
          <p:spPr>
            <a:xfrm>
              <a:off x="154608" y="689778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708" name="Line"/>
            <p:cNvSpPr/>
            <p:nvPr/>
          </p:nvSpPr>
          <p:spPr>
            <a:xfrm>
              <a:off x="154608" y="895426"/>
              <a:ext cx="511068" cy="428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709" name="Line"/>
            <p:cNvSpPr/>
            <p:nvPr/>
          </p:nvSpPr>
          <p:spPr>
            <a:xfrm>
              <a:off x="150314" y="1118212"/>
              <a:ext cx="511068" cy="428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711" name="Line"/>
          <p:cNvSpPr/>
          <p:nvPr/>
        </p:nvSpPr>
        <p:spPr>
          <a:xfrm flipV="1">
            <a:off x="7369386" y="1300479"/>
            <a:ext cx="1" cy="4651024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2" name="Line"/>
          <p:cNvSpPr/>
          <p:nvPr/>
        </p:nvSpPr>
        <p:spPr>
          <a:xfrm>
            <a:off x="7369386" y="5951501"/>
            <a:ext cx="5418668" cy="4518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3" name="Line"/>
          <p:cNvSpPr/>
          <p:nvPr/>
        </p:nvSpPr>
        <p:spPr>
          <a:xfrm flipV="1">
            <a:off x="7369386" y="3565033"/>
            <a:ext cx="4009815" cy="2386470"/>
          </a:xfrm>
          <a:prstGeom prst="line">
            <a:avLst/>
          </a:prstGeom>
          <a:ln w="25400">
            <a:solidFill>
              <a:srgbClr val="0000FF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4" name="Oval"/>
          <p:cNvSpPr/>
          <p:nvPr/>
        </p:nvSpPr>
        <p:spPr>
          <a:xfrm>
            <a:off x="8721796" y="3896924"/>
            <a:ext cx="246099" cy="225779"/>
          </a:xfrm>
          <a:prstGeom prst="ellipse">
            <a:avLst/>
          </a:prstGeom>
          <a:solidFill>
            <a:srgbClr val="FF0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715" name="Oval"/>
          <p:cNvSpPr/>
          <p:nvPr/>
        </p:nvSpPr>
        <p:spPr>
          <a:xfrm>
            <a:off x="10078720" y="2817706"/>
            <a:ext cx="246099" cy="225779"/>
          </a:xfrm>
          <a:prstGeom prst="ellipse">
            <a:avLst/>
          </a:prstGeom>
          <a:solidFill>
            <a:srgbClr val="008000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716" name="Oval"/>
          <p:cNvSpPr/>
          <p:nvPr/>
        </p:nvSpPr>
        <p:spPr>
          <a:xfrm>
            <a:off x="11133103" y="5093546"/>
            <a:ext cx="246099" cy="225779"/>
          </a:xfrm>
          <a:prstGeom prst="ellipse">
            <a:avLst/>
          </a:prstGeom>
          <a:solidFill>
            <a:srgbClr val="00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717" name="Line"/>
          <p:cNvSpPr/>
          <p:nvPr/>
        </p:nvSpPr>
        <p:spPr>
          <a:xfrm>
            <a:off x="6827519" y="8019626"/>
            <a:ext cx="2926081" cy="1"/>
          </a:xfrm>
          <a:prstGeom prst="line">
            <a:avLst/>
          </a:prstGeom>
          <a:ln w="215900">
            <a:solidFill>
              <a:srgbClr val="FF99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8" name="Line"/>
          <p:cNvSpPr/>
          <p:nvPr/>
        </p:nvSpPr>
        <p:spPr>
          <a:xfrm flipV="1">
            <a:off x="10187093" y="6285653"/>
            <a:ext cx="1" cy="1733974"/>
          </a:xfrm>
          <a:prstGeom prst="line">
            <a:avLst/>
          </a:prstGeom>
          <a:ln w="215900">
            <a:solidFill>
              <a:srgbClr val="FF9900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9" name="Clustering"/>
          <p:cNvSpPr txBox="1"/>
          <p:nvPr/>
        </p:nvSpPr>
        <p:spPr>
          <a:xfrm>
            <a:off x="9107875" y="7590649"/>
            <a:ext cx="1432246" cy="549149"/>
          </a:xfrm>
          <a:prstGeom prst="rect">
            <a:avLst/>
          </a:prstGeom>
          <a:solidFill>
            <a:srgbClr val="FFFFFF"/>
          </a:solidFill>
          <a:ln w="50800">
            <a:solidFill>
              <a:srgbClr val="FF99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rPr>
              <a:t>Clustering</a:t>
            </a:r>
          </a:p>
        </p:txBody>
      </p:sp>
      <p:grpSp>
        <p:nvGrpSpPr>
          <p:cNvPr id="742" name="Group"/>
          <p:cNvGrpSpPr/>
          <p:nvPr/>
        </p:nvGrpSpPr>
        <p:grpSpPr>
          <a:xfrm>
            <a:off x="2352604" y="1937173"/>
            <a:ext cx="3355299" cy="1435947"/>
            <a:chOff x="0" y="0"/>
            <a:chExt cx="3355298" cy="1435946"/>
          </a:xfrm>
        </p:grpSpPr>
        <p:grpSp>
          <p:nvGrpSpPr>
            <p:cNvPr id="726" name="Group"/>
            <p:cNvGrpSpPr/>
            <p:nvPr/>
          </p:nvGrpSpPr>
          <p:grpSpPr>
            <a:xfrm>
              <a:off x="-1" y="0"/>
              <a:ext cx="790224" cy="1422401"/>
              <a:chOff x="0" y="0"/>
              <a:chExt cx="790222" cy="1422400"/>
            </a:xfrm>
          </p:grpSpPr>
          <p:sp>
            <p:nvSpPr>
              <p:cNvPr id="720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721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22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23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24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25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733" name="Group"/>
            <p:cNvGrpSpPr/>
            <p:nvPr/>
          </p:nvGrpSpPr>
          <p:grpSpPr>
            <a:xfrm>
              <a:off x="975360" y="13546"/>
              <a:ext cx="790223" cy="1422401"/>
              <a:chOff x="0" y="0"/>
              <a:chExt cx="790222" cy="1422400"/>
            </a:xfrm>
          </p:grpSpPr>
          <p:sp>
            <p:nvSpPr>
              <p:cNvPr id="727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728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29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30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31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32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grpSp>
          <p:nvGrpSpPr>
            <p:cNvPr id="740" name="Group"/>
            <p:cNvGrpSpPr/>
            <p:nvPr/>
          </p:nvGrpSpPr>
          <p:grpSpPr>
            <a:xfrm>
              <a:off x="1950720" y="13546"/>
              <a:ext cx="790223" cy="1422401"/>
              <a:chOff x="0" y="0"/>
              <a:chExt cx="790222" cy="1422400"/>
            </a:xfrm>
          </p:grpSpPr>
          <p:sp>
            <p:nvSpPr>
              <p:cNvPr id="734" name="Shape"/>
              <p:cNvSpPr/>
              <p:nvPr/>
            </p:nvSpPr>
            <p:spPr>
              <a:xfrm>
                <a:off x="0" y="0"/>
                <a:ext cx="790223" cy="1422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21600"/>
                    </a:moveTo>
                    <a:cubicBezTo>
                      <a:pt x="1612" y="21600"/>
                      <a:pt x="0" y="20705"/>
                      <a:pt x="0" y="19600"/>
                    </a:cubicBezTo>
                    <a:lnTo>
                      <a:pt x="0" y="2000"/>
                    </a:lnTo>
                    <a:cubicBezTo>
                      <a:pt x="0" y="895"/>
                      <a:pt x="1612" y="0"/>
                      <a:pt x="3600" y="0"/>
                    </a:cubicBezTo>
                    <a:moveTo>
                      <a:pt x="18000" y="0"/>
                    </a:moveTo>
                    <a:cubicBezTo>
                      <a:pt x="19988" y="0"/>
                      <a:pt x="21600" y="895"/>
                      <a:pt x="21600" y="2000"/>
                    </a:cubicBezTo>
                    <a:lnTo>
                      <a:pt x="21600" y="19600"/>
                    </a:lnTo>
                    <a:cubicBezTo>
                      <a:pt x="21600" y="20705"/>
                      <a:pt x="19988" y="21600"/>
                      <a:pt x="18000" y="21600"/>
                    </a:cubicBezTo>
                  </a:path>
                </a:pathLst>
              </a:custGeom>
              <a:noFill/>
              <a:ln w="25400" cap="flat">
                <a:solidFill>
                  <a:srgbClr val="0000CC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endParaRPr>
              </a:p>
            </p:txBody>
          </p:sp>
          <p:sp>
            <p:nvSpPr>
              <p:cNvPr id="735" name="Line"/>
              <p:cNvSpPr/>
              <p:nvPr/>
            </p:nvSpPr>
            <p:spPr>
              <a:xfrm>
                <a:off x="150314" y="278481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36" name="Line"/>
              <p:cNvSpPr/>
              <p:nvPr/>
            </p:nvSpPr>
            <p:spPr>
              <a:xfrm>
                <a:off x="150314" y="484130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37" name="Line"/>
              <p:cNvSpPr/>
              <p:nvPr/>
            </p:nvSpPr>
            <p:spPr>
              <a:xfrm>
                <a:off x="154608" y="689778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38" name="Line"/>
              <p:cNvSpPr/>
              <p:nvPr/>
            </p:nvSpPr>
            <p:spPr>
              <a:xfrm>
                <a:off x="154608" y="895426"/>
                <a:ext cx="511068" cy="428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739" name="Line"/>
              <p:cNvSpPr/>
              <p:nvPr/>
            </p:nvSpPr>
            <p:spPr>
              <a:xfrm>
                <a:off x="150314" y="1118212"/>
                <a:ext cx="511068" cy="4284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</p:grpSp>
        <p:sp>
          <p:nvSpPr>
            <p:cNvPr id="741" name="…"/>
            <p:cNvSpPr txBox="1"/>
            <p:nvPr/>
          </p:nvSpPr>
          <p:spPr>
            <a:xfrm>
              <a:off x="2826737" y="144497"/>
              <a:ext cx="528562" cy="815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914400">
                <a:defRPr sz="4400">
                  <a:solidFill>
                    <a:srgbClr val="000099"/>
                  </a:solidFill>
                  <a:uFill>
                    <a:solidFill>
                      <a:srgbClr val="000099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kumimoji="0" sz="4400" b="0" i="0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>
                    <a:solidFill>
                      <a:srgbClr val="000099"/>
                    </a:solidFill>
                  </a:uFill>
                  <a:latin typeface="Calibri"/>
                  <a:sym typeface="Calibri"/>
                </a:rPr>
                <a:t>…</a:t>
              </a:r>
            </a:p>
          </p:txBody>
        </p:sp>
      </p:grpSp>
      <p:sp>
        <p:nvSpPr>
          <p:cNvPr id="743" name="Line"/>
          <p:cNvSpPr/>
          <p:nvPr/>
        </p:nvSpPr>
        <p:spPr>
          <a:xfrm flipH="1">
            <a:off x="3251199" y="3576319"/>
            <a:ext cx="1" cy="1408855"/>
          </a:xfrm>
          <a:prstGeom prst="line">
            <a:avLst/>
          </a:prstGeom>
          <a:ln w="215900">
            <a:solidFill>
              <a:srgbClr val="FF9900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44" name="Visual vocabulary"/>
          <p:cNvSpPr txBox="1"/>
          <p:nvPr/>
        </p:nvSpPr>
        <p:spPr>
          <a:xfrm>
            <a:off x="8344746" y="1625599"/>
            <a:ext cx="2350515" cy="549149"/>
          </a:xfrm>
          <a:prstGeom prst="rect">
            <a:avLst/>
          </a:prstGeom>
          <a:solidFill>
            <a:srgbClr val="FFFFFF"/>
          </a:solidFill>
          <a:ln w="50800">
            <a:solidFill>
              <a:srgbClr val="FF9900"/>
            </a:solidFill>
            <a:miter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rPr>
              <a:t>Visual vocabulary</a:t>
            </a:r>
          </a:p>
        </p:txBody>
      </p:sp>
    </p:spTree>
    <p:extLst>
      <p:ext uri="{BB962C8B-B14F-4D97-AF65-F5344CB8AC3E}">
        <p14:creationId xmlns:p14="http://schemas.microsoft.com/office/powerpoint/2010/main" val="3172309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K-means clustering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549849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24" y="589651"/>
            <a:ext cx="3175001" cy="3062184"/>
          </a:xfrm>
          <a:prstGeom prst="rect">
            <a:avLst/>
          </a:prstGeom>
          <a:ln w="12700">
            <a:miter lim="400000"/>
          </a:ln>
        </p:spPr>
      </p:pic>
      <p:sp>
        <p:nvSpPr>
          <p:cNvPr id="747" name="1. Select initial centroids at random"/>
          <p:cNvSpPr txBox="1"/>
          <p:nvPr/>
        </p:nvSpPr>
        <p:spPr>
          <a:xfrm>
            <a:off x="964331" y="3399077"/>
            <a:ext cx="349618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9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1. Select initial centroids at random</a:t>
            </a:r>
          </a:p>
        </p:txBody>
      </p:sp>
    </p:spTree>
    <p:extLst>
      <p:ext uri="{BB962C8B-B14F-4D97-AF65-F5344CB8AC3E}">
        <p14:creationId xmlns:p14="http://schemas.microsoft.com/office/powerpoint/2010/main" val="3472371547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24" y="589651"/>
            <a:ext cx="3175001" cy="306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42" y="620380"/>
            <a:ext cx="3175001" cy="2739848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1. Select initial centroids at random"/>
          <p:cNvSpPr txBox="1"/>
          <p:nvPr/>
        </p:nvSpPr>
        <p:spPr>
          <a:xfrm>
            <a:off x="964331" y="3399077"/>
            <a:ext cx="349618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9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1. Select initial centroids at random</a:t>
            </a:r>
          </a:p>
        </p:txBody>
      </p:sp>
      <p:sp>
        <p:nvSpPr>
          <p:cNvPr id="752" name="2. Assign each object to the cluster with the nearest centroid."/>
          <p:cNvSpPr txBox="1"/>
          <p:nvPr/>
        </p:nvSpPr>
        <p:spPr>
          <a:xfrm>
            <a:off x="7811500" y="3337297"/>
            <a:ext cx="382957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2. Assign each object to the cluster with the nearest centroid.</a:t>
            </a:r>
          </a:p>
        </p:txBody>
      </p:sp>
      <p:sp>
        <p:nvSpPr>
          <p:cNvPr id="753" name="Line"/>
          <p:cNvSpPr/>
          <p:nvPr/>
        </p:nvSpPr>
        <p:spPr>
          <a:xfrm>
            <a:off x="5474895" y="2342124"/>
            <a:ext cx="12671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977872924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24" y="589651"/>
            <a:ext cx="3175001" cy="306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42" y="620380"/>
            <a:ext cx="3175001" cy="2739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022" y="5048485"/>
            <a:ext cx="3175001" cy="2739849"/>
          </a:xfrm>
          <a:prstGeom prst="rect">
            <a:avLst/>
          </a:prstGeom>
          <a:ln w="12700">
            <a:miter lim="400000"/>
          </a:ln>
        </p:spPr>
      </p:pic>
      <p:sp>
        <p:nvSpPr>
          <p:cNvPr id="758" name="1. Select initial centroids at random"/>
          <p:cNvSpPr txBox="1"/>
          <p:nvPr/>
        </p:nvSpPr>
        <p:spPr>
          <a:xfrm>
            <a:off x="964331" y="3399077"/>
            <a:ext cx="349618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9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1. Select initial centroids at random</a:t>
            </a:r>
          </a:p>
        </p:txBody>
      </p:sp>
      <p:sp>
        <p:nvSpPr>
          <p:cNvPr id="759" name="2. Assign each object to the cluster with the nearest centroid."/>
          <p:cNvSpPr txBox="1"/>
          <p:nvPr/>
        </p:nvSpPr>
        <p:spPr>
          <a:xfrm>
            <a:off x="7811500" y="3337297"/>
            <a:ext cx="382957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2. Assign each object to the cluster with the nearest centroid.</a:t>
            </a:r>
          </a:p>
        </p:txBody>
      </p:sp>
      <p:sp>
        <p:nvSpPr>
          <p:cNvPr id="760" name="3. Compute each centroid as the mean of the objects assigned to it (go to 2)"/>
          <p:cNvSpPr txBox="1"/>
          <p:nvPr/>
        </p:nvSpPr>
        <p:spPr>
          <a:xfrm>
            <a:off x="857369" y="7850498"/>
            <a:ext cx="436230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3. Compute each centroid as the mean of the objects assigned to it (go to 2)</a:t>
            </a:r>
          </a:p>
        </p:txBody>
      </p:sp>
      <p:sp>
        <p:nvSpPr>
          <p:cNvPr id="761" name="Line"/>
          <p:cNvSpPr/>
          <p:nvPr/>
        </p:nvSpPr>
        <p:spPr>
          <a:xfrm>
            <a:off x="5474895" y="2342124"/>
            <a:ext cx="12671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62" name="Line"/>
          <p:cNvSpPr/>
          <p:nvPr/>
        </p:nvSpPr>
        <p:spPr>
          <a:xfrm flipH="1">
            <a:off x="5346521" y="4241934"/>
            <a:ext cx="1514944" cy="15149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8449962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24" y="589651"/>
            <a:ext cx="3175001" cy="306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42" y="620380"/>
            <a:ext cx="3175001" cy="2739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022" y="5048485"/>
            <a:ext cx="3175001" cy="2739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218" y="5047568"/>
            <a:ext cx="3175001" cy="2739849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1. Select initial centroids at random"/>
          <p:cNvSpPr txBox="1"/>
          <p:nvPr/>
        </p:nvSpPr>
        <p:spPr>
          <a:xfrm>
            <a:off x="964331" y="3399077"/>
            <a:ext cx="349618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9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1. Select initial centroids at random</a:t>
            </a:r>
          </a:p>
        </p:txBody>
      </p:sp>
      <p:sp>
        <p:nvSpPr>
          <p:cNvPr id="769" name="2. Assign each object to the cluster with the nearest centroid."/>
          <p:cNvSpPr txBox="1"/>
          <p:nvPr/>
        </p:nvSpPr>
        <p:spPr>
          <a:xfrm>
            <a:off x="7811500" y="3337297"/>
            <a:ext cx="382957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2. Assign each object to the cluster with the nearest centroid.</a:t>
            </a:r>
          </a:p>
        </p:txBody>
      </p:sp>
      <p:sp>
        <p:nvSpPr>
          <p:cNvPr id="770" name="3. Compute each centroid as the mean of the objects assigned to it (go to 2)"/>
          <p:cNvSpPr txBox="1"/>
          <p:nvPr/>
        </p:nvSpPr>
        <p:spPr>
          <a:xfrm>
            <a:off x="857369" y="7850498"/>
            <a:ext cx="436230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3. Compute each centroid as the mean of the objects assigned to it (go to 2)</a:t>
            </a:r>
          </a:p>
        </p:txBody>
      </p:sp>
      <p:sp>
        <p:nvSpPr>
          <p:cNvPr id="771" name="2. Assign each object to the cluster with the nearest centroid."/>
          <p:cNvSpPr txBox="1"/>
          <p:nvPr/>
        </p:nvSpPr>
        <p:spPr>
          <a:xfrm>
            <a:off x="7977632" y="7941805"/>
            <a:ext cx="382957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2. Assign each object to the cluster with the nearest centroid.</a:t>
            </a:r>
          </a:p>
        </p:txBody>
      </p:sp>
      <p:sp>
        <p:nvSpPr>
          <p:cNvPr id="772" name="Line"/>
          <p:cNvSpPr/>
          <p:nvPr/>
        </p:nvSpPr>
        <p:spPr>
          <a:xfrm>
            <a:off x="5474895" y="2342124"/>
            <a:ext cx="12671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3" name="Line"/>
          <p:cNvSpPr/>
          <p:nvPr/>
        </p:nvSpPr>
        <p:spPr>
          <a:xfrm flipH="1">
            <a:off x="5346521" y="4241934"/>
            <a:ext cx="1514944" cy="15149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4" name="Line"/>
          <p:cNvSpPr/>
          <p:nvPr/>
        </p:nvSpPr>
        <p:spPr>
          <a:xfrm>
            <a:off x="5664032" y="6643182"/>
            <a:ext cx="12671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9683187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24" y="589651"/>
            <a:ext cx="3175001" cy="30621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042" y="620380"/>
            <a:ext cx="3175001" cy="2739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022" y="5048485"/>
            <a:ext cx="3175001" cy="2739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7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218" y="5047568"/>
            <a:ext cx="3175001" cy="2739849"/>
          </a:xfrm>
          <a:prstGeom prst="rect">
            <a:avLst/>
          </a:prstGeom>
          <a:ln w="12700">
            <a:miter lim="400000"/>
          </a:ln>
        </p:spPr>
      </p:pic>
      <p:sp>
        <p:nvSpPr>
          <p:cNvPr id="780" name="1. Select initial centroids at random"/>
          <p:cNvSpPr txBox="1"/>
          <p:nvPr/>
        </p:nvSpPr>
        <p:spPr>
          <a:xfrm>
            <a:off x="964331" y="3399077"/>
            <a:ext cx="349618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9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1. Select initial centroids at random</a:t>
            </a:r>
          </a:p>
        </p:txBody>
      </p:sp>
      <p:sp>
        <p:nvSpPr>
          <p:cNvPr id="781" name="2. Assign each object to the cluster with the nearest centroid."/>
          <p:cNvSpPr txBox="1"/>
          <p:nvPr/>
        </p:nvSpPr>
        <p:spPr>
          <a:xfrm>
            <a:off x="7811500" y="3337297"/>
            <a:ext cx="382957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2. Assign each object to the cluster with the nearest centroid.</a:t>
            </a:r>
          </a:p>
        </p:txBody>
      </p:sp>
      <p:sp>
        <p:nvSpPr>
          <p:cNvPr id="782" name="3. Compute each centroid as the mean of the objects assigned to it (go to 2)"/>
          <p:cNvSpPr txBox="1"/>
          <p:nvPr/>
        </p:nvSpPr>
        <p:spPr>
          <a:xfrm>
            <a:off x="857369" y="7850498"/>
            <a:ext cx="436230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3. Compute each centroid as the mean of the objects assigned to it (go to 2)</a:t>
            </a:r>
          </a:p>
        </p:txBody>
      </p:sp>
      <p:sp>
        <p:nvSpPr>
          <p:cNvPr id="783" name="2. Assign each object to the cluster with the nearest centroid."/>
          <p:cNvSpPr txBox="1"/>
          <p:nvPr/>
        </p:nvSpPr>
        <p:spPr>
          <a:xfrm>
            <a:off x="7977632" y="7941805"/>
            <a:ext cx="382957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2. Assign each object to the cluster with the nearest centroid.</a:t>
            </a:r>
          </a:p>
        </p:txBody>
      </p:sp>
      <p:sp>
        <p:nvSpPr>
          <p:cNvPr id="784" name="Repeat previous 2 steps until no change"/>
          <p:cNvSpPr txBox="1"/>
          <p:nvPr/>
        </p:nvSpPr>
        <p:spPr>
          <a:xfrm>
            <a:off x="7341579" y="9331273"/>
            <a:ext cx="546441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1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Repeat previous 2 steps until no change</a:t>
            </a:r>
          </a:p>
        </p:txBody>
      </p:sp>
      <p:sp>
        <p:nvSpPr>
          <p:cNvPr id="785" name="Line"/>
          <p:cNvSpPr/>
          <p:nvPr/>
        </p:nvSpPr>
        <p:spPr>
          <a:xfrm>
            <a:off x="5474895" y="2342124"/>
            <a:ext cx="12671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6" name="Line"/>
          <p:cNvSpPr/>
          <p:nvPr/>
        </p:nvSpPr>
        <p:spPr>
          <a:xfrm flipH="1">
            <a:off x="5346521" y="4241934"/>
            <a:ext cx="1514944" cy="151494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7" name="Line"/>
          <p:cNvSpPr/>
          <p:nvPr/>
        </p:nvSpPr>
        <p:spPr>
          <a:xfrm>
            <a:off x="5664032" y="6643182"/>
            <a:ext cx="12671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86029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50240" y="196427"/>
            <a:ext cx="11704320" cy="1625600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/>
              <a:t>Object recognition</a:t>
            </a:r>
            <a:br>
              <a:rPr lang="en-US" dirty="0"/>
            </a:br>
            <a:r>
              <a:rPr lang="en-US" dirty="0"/>
              <a:t>Is it really so hard?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 l="33398" t="12192" r="39519" b="44617"/>
          <a:stretch>
            <a:fillRect/>
          </a:stretch>
        </p:blipFill>
        <p:spPr bwMode="auto">
          <a:xfrm>
            <a:off x="916658" y="234810"/>
            <a:ext cx="1058898" cy="1695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94169" y="2217198"/>
            <a:ext cx="5944731" cy="4908409"/>
            <a:chOff x="86" y="1103"/>
            <a:chExt cx="2633" cy="2174"/>
          </a:xfrm>
        </p:grpSpPr>
        <p:pic>
          <p:nvPicPr>
            <p:cNvPr id="57365" name="Picture 6" descr="indoor_025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" y="1328"/>
              <a:ext cx="2633" cy="19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366" name="Rectangle 7"/>
            <p:cNvSpPr>
              <a:spLocks noChangeArrowheads="1"/>
            </p:cNvSpPr>
            <p:nvPr/>
          </p:nvSpPr>
          <p:spPr bwMode="auto">
            <a:xfrm>
              <a:off x="476" y="1103"/>
              <a:ext cx="1706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l" defTabSz="1300460" hangingPunct="1"/>
              <a:r>
                <a:rPr lang="en-US" sz="2560" kern="1200">
                  <a:solidFill>
                    <a:prstClr val="black"/>
                  </a:solidFill>
                  <a:latin typeface="Calibri"/>
                  <a:ea typeface="Arial" charset="0"/>
                  <a:cs typeface="Arial" charset="0"/>
                </a:rPr>
                <a:t>Find the chair in this image </a:t>
              </a:r>
            </a:p>
          </p:txBody>
        </p:sp>
      </p:grp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0766" y="2736486"/>
            <a:ext cx="6007946" cy="4404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6138900" y="7037700"/>
            <a:ext cx="6865900" cy="88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1300460" hangingPunct="1"/>
            <a:r>
              <a:rPr lang="en-US" sz="2560" kern="1200" dirty="0">
                <a:solidFill>
                  <a:prstClr val="black"/>
                </a:solidFill>
                <a:latin typeface="Calibri"/>
                <a:ea typeface="Arial" charset="0"/>
                <a:cs typeface="Arial" charset="0"/>
              </a:rPr>
              <a:t>Pretty much garbage</a:t>
            </a:r>
          </a:p>
          <a:p>
            <a:pPr defTabSz="1300460" hangingPunct="1"/>
            <a:r>
              <a:rPr lang="en-US" sz="2560" kern="1200" dirty="0">
                <a:solidFill>
                  <a:prstClr val="black"/>
                </a:solidFill>
                <a:latin typeface="Calibri"/>
                <a:ea typeface="Arial" charset="0"/>
                <a:cs typeface="Arial" charset="0"/>
              </a:rPr>
              <a:t>Simple template matching is not going to make it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8100907" y="4007615"/>
            <a:ext cx="3779520" cy="2695787"/>
            <a:chOff x="3588" y="1896"/>
            <a:chExt cx="1674" cy="1194"/>
          </a:xfrm>
        </p:grpSpPr>
        <p:sp>
          <p:nvSpPr>
            <p:cNvPr id="57359" name="Rectangle 11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360" name="Rectangle 12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361" name="Rectangle 13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362" name="Rectangle 14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363" name="Rectangle 15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364" name="Rectangle 16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627859" y="3966975"/>
            <a:ext cx="3747911" cy="2695787"/>
            <a:chOff x="3588" y="1896"/>
            <a:chExt cx="1674" cy="1194"/>
          </a:xfrm>
        </p:grpSpPr>
        <p:sp>
          <p:nvSpPr>
            <p:cNvPr id="57353" name="Rectangle 18"/>
            <p:cNvSpPr>
              <a:spLocks noChangeArrowheads="1"/>
            </p:cNvSpPr>
            <p:nvPr/>
          </p:nvSpPr>
          <p:spPr bwMode="auto">
            <a:xfrm>
              <a:off x="3960" y="2034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354" name="Rectangle 19"/>
            <p:cNvSpPr>
              <a:spLocks noChangeArrowheads="1"/>
            </p:cNvSpPr>
            <p:nvPr/>
          </p:nvSpPr>
          <p:spPr bwMode="auto">
            <a:xfrm>
              <a:off x="4470" y="189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355" name="Rectangle 20"/>
            <p:cNvSpPr>
              <a:spLocks noChangeArrowheads="1"/>
            </p:cNvSpPr>
            <p:nvPr/>
          </p:nvSpPr>
          <p:spPr bwMode="auto">
            <a:xfrm>
              <a:off x="4956" y="2076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356" name="Rectangle 21"/>
            <p:cNvSpPr>
              <a:spLocks noChangeArrowheads="1"/>
            </p:cNvSpPr>
            <p:nvPr/>
          </p:nvSpPr>
          <p:spPr bwMode="auto">
            <a:xfrm>
              <a:off x="3588" y="248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357" name="Rectangle 22"/>
            <p:cNvSpPr>
              <a:spLocks noChangeArrowheads="1"/>
            </p:cNvSpPr>
            <p:nvPr/>
          </p:nvSpPr>
          <p:spPr bwMode="auto">
            <a:xfrm>
              <a:off x="3972" y="2649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7358" name="Rectangle 23"/>
            <p:cNvSpPr>
              <a:spLocks noChangeArrowheads="1"/>
            </p:cNvSpPr>
            <p:nvPr/>
          </p:nvSpPr>
          <p:spPr bwMode="auto">
            <a:xfrm>
              <a:off x="4152" y="2631"/>
              <a:ext cx="306" cy="441"/>
            </a:xfrm>
            <a:prstGeom prst="rect">
              <a:avLst/>
            </a:prstGeom>
            <a:noFill/>
            <a:ln w="28575">
              <a:solidFill>
                <a:srgbClr val="F1010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 defTabSz="1300460" hangingPunct="1"/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" name="Text Box 8">
            <a:extLst>
              <a:ext uri="{FF2B5EF4-FFF2-40B4-BE49-F238E27FC236}">
                <a16:creationId xmlns:a16="http://schemas.microsoft.com/office/drawing/2014/main" id="{3473FF98-0F75-4060-9581-D639133C0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041" y="8094164"/>
            <a:ext cx="12557760" cy="166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1300460" hangingPunct="1"/>
            <a:r>
              <a:rPr lang="en-US" sz="2560" kern="1200" dirty="0">
                <a:solidFill>
                  <a:prstClr val="black"/>
                </a:solidFill>
                <a:latin typeface="Calibri"/>
                <a:ea typeface="Arial" charset="0"/>
                <a:cs typeface="Arial" charset="0"/>
              </a:rPr>
              <a:t>A “popular method is that of template matching, by point to point correlation of a model pattern with the image pattern. These techniques are inadequate for three-dimensional scene analysis for many reasons, such as occlusion, changes in viewing angle, and articulation of parts.” </a:t>
            </a:r>
            <a:r>
              <a:rPr lang="en-US" sz="2560" kern="1200" dirty="0" err="1">
                <a:solidFill>
                  <a:prstClr val="black"/>
                </a:solidFill>
                <a:latin typeface="Calibri"/>
                <a:ea typeface="Arial" charset="0"/>
                <a:cs typeface="Arial" charset="0"/>
              </a:rPr>
              <a:t>Nivatia</a:t>
            </a:r>
            <a:r>
              <a:rPr lang="en-US" sz="2560" kern="1200" dirty="0">
                <a:solidFill>
                  <a:prstClr val="black"/>
                </a:solidFill>
                <a:latin typeface="Calibri"/>
                <a:ea typeface="Arial" charset="0"/>
                <a:cs typeface="Arial" charset="0"/>
              </a:rPr>
              <a:t> &amp; Binford, 1977.</a:t>
            </a:r>
          </a:p>
        </p:txBody>
      </p:sp>
    </p:spTree>
    <p:extLst>
      <p:ext uri="{BB962C8B-B14F-4D97-AF65-F5344CB8AC3E}">
        <p14:creationId xmlns:p14="http://schemas.microsoft.com/office/powerpoint/2010/main" val="134962291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K-means Cluste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K-means Clustering</a:t>
            </a:r>
          </a:p>
        </p:txBody>
      </p:sp>
      <p:sp>
        <p:nvSpPr>
          <p:cNvPr id="790" name="Given k:…"/>
          <p:cNvSpPr txBox="1"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t>Given k:</a:t>
            </a:r>
          </a:p>
          <a:p>
            <a:pPr marL="228600" indent="-228600">
              <a:buSzPct val="100000"/>
              <a:buAutoNum type="arabicPeriod"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t>Select initial centroids at random.</a:t>
            </a:r>
          </a:p>
          <a:p>
            <a:pPr marL="228600" indent="-228600">
              <a:buSzPct val="100000"/>
              <a:buAutoNum type="arabicPeriod"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t>Assign each object to the cluster with the nearest centroid.</a:t>
            </a:r>
          </a:p>
          <a:p>
            <a:pPr marL="228600" indent="-228600">
              <a:buSzPct val="100000"/>
              <a:buAutoNum type="arabicPeriod"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t>Compute each centroid as the mean of the objects assigned to it.</a:t>
            </a:r>
          </a:p>
          <a:p>
            <a:pPr marL="228600" indent="-228600">
              <a:buSzPct val="100000"/>
              <a:buAutoNum type="arabicPeriod"/>
              <a:defRPr sz="2700">
                <a:latin typeface="Courier"/>
                <a:ea typeface="Courier"/>
                <a:cs typeface="Courier"/>
                <a:sym typeface="Courier"/>
              </a:defRPr>
            </a:pPr>
            <a:r>
              <a:t>Repeat previous 2 steps until no change.</a:t>
            </a:r>
          </a:p>
        </p:txBody>
      </p:sp>
    </p:spTree>
    <p:extLst>
      <p:ext uri="{BB962C8B-B14F-4D97-AF65-F5344CB8AC3E}">
        <p14:creationId xmlns:p14="http://schemas.microsoft.com/office/powerpoint/2010/main" val="4082232832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From what data should I learn the code book?…"/>
          <p:cNvSpPr txBox="1">
            <a:spLocks noGrp="1"/>
          </p:cNvSpPr>
          <p:nvPr>
            <p:ph type="body" idx="1"/>
          </p:nvPr>
        </p:nvSpPr>
        <p:spPr>
          <a:xfrm>
            <a:off x="952500" y="1442590"/>
            <a:ext cx="11099800" cy="62865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From what </a:t>
            </a:r>
            <a:r>
              <a:rPr b="1" dirty="0"/>
              <a:t>data</a:t>
            </a:r>
            <a:r>
              <a:rPr dirty="0"/>
              <a:t> should I learn the </a:t>
            </a:r>
            <a:r>
              <a:rPr lang="en-US" dirty="0"/>
              <a:t>dictionary</a:t>
            </a:r>
            <a:r>
              <a:rPr dirty="0"/>
              <a:t>?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rPr dirty="0"/>
              <a:t>Codebook can be learned on separate training set</a:t>
            </a:r>
          </a:p>
          <a:p>
            <a:pPr lvl="1">
              <a:defRPr>
                <a:solidFill>
                  <a:srgbClr val="FFFFFF"/>
                </a:solidFill>
              </a:defRPr>
            </a:pPr>
            <a:r>
              <a:rPr dirty="0"/>
              <a:t>Provided the training set is sufficiently representative, the codebook will be “universal”</a:t>
            </a:r>
          </a:p>
        </p:txBody>
      </p:sp>
    </p:spTree>
    <p:extLst>
      <p:ext uri="{BB962C8B-B14F-4D97-AF65-F5344CB8AC3E}">
        <p14:creationId xmlns:p14="http://schemas.microsoft.com/office/powerpoint/2010/main" val="3287117762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From what data should I learn the code book?…"/>
          <p:cNvSpPr txBox="1">
            <a:spLocks noGrp="1"/>
          </p:cNvSpPr>
          <p:nvPr>
            <p:ph type="body" idx="1"/>
          </p:nvPr>
        </p:nvSpPr>
        <p:spPr>
          <a:xfrm>
            <a:off x="952500" y="1442590"/>
            <a:ext cx="11099800" cy="62865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From what </a:t>
            </a:r>
            <a:r>
              <a:rPr b="1" dirty="0"/>
              <a:t>data</a:t>
            </a:r>
            <a:r>
              <a:rPr dirty="0"/>
              <a:t> should I learn the </a:t>
            </a:r>
            <a:r>
              <a:rPr lang="en-US" dirty="0"/>
              <a:t>dictionary</a:t>
            </a:r>
            <a:r>
              <a:rPr dirty="0"/>
              <a:t>?</a:t>
            </a:r>
          </a:p>
          <a:p>
            <a:pPr lvl="1"/>
            <a:r>
              <a:rPr lang="en-US" dirty="0"/>
              <a:t>Dictionary</a:t>
            </a:r>
            <a:r>
              <a:rPr dirty="0"/>
              <a:t> can be learned on separate training set</a:t>
            </a:r>
          </a:p>
          <a:p>
            <a:pPr lvl="1"/>
            <a:r>
              <a:rPr dirty="0"/>
              <a:t>Provided the training set is sufficiently representative, the </a:t>
            </a:r>
            <a:r>
              <a:rPr lang="en-US" dirty="0"/>
              <a:t>dictionary</a:t>
            </a:r>
            <a:r>
              <a:rPr dirty="0"/>
              <a:t> will be “universal”</a:t>
            </a:r>
          </a:p>
        </p:txBody>
      </p:sp>
    </p:spTree>
    <p:extLst>
      <p:ext uri="{BB962C8B-B14F-4D97-AF65-F5344CB8AC3E}">
        <p14:creationId xmlns:p14="http://schemas.microsoft.com/office/powerpoint/2010/main" val="783903804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Line"/>
          <p:cNvSpPr/>
          <p:nvPr/>
        </p:nvSpPr>
        <p:spPr>
          <a:xfrm>
            <a:off x="975359" y="1192106"/>
            <a:ext cx="11054082" cy="1"/>
          </a:xfrm>
          <a:prstGeom prst="line">
            <a:avLst/>
          </a:prstGeom>
          <a:ln w="63500">
            <a:solidFill>
              <a:srgbClr val="000000"/>
            </a:solidFill>
          </a:ln>
        </p:spPr>
        <p:txBody>
          <a:bodyPr lIns="92478" tIns="92478" rIns="92478" bIns="9247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97" name="Example visual vocabulary"/>
          <p:cNvSpPr txBox="1"/>
          <p:nvPr/>
        </p:nvSpPr>
        <p:spPr>
          <a:xfrm>
            <a:off x="650239" y="351677"/>
            <a:ext cx="11704322" cy="879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spAutoFit/>
          </a:bodyPr>
          <a:lstStyle>
            <a:lvl1pPr defTabSz="914400">
              <a:defRPr sz="4800" b="1">
                <a:effectLst>
                  <a:outerShdw blurRad="38100" dist="38100" dir="2700000" rotWithShape="0">
                    <a:srgbClr val="DDDDDD"/>
                  </a:outerShdw>
                </a:effectLst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rPr kumimoji="0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rotWithShape="0">
                    <a:srgbClr val="DDDDDD"/>
                  </a:outerShdw>
                </a:effectLst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Example visual </a:t>
            </a: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rotWithShape="0">
                    <a:srgbClr val="DDDDDD"/>
                  </a:outerShdw>
                </a:effectLst>
                <a:uLnTx/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dictionary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rotWithShape="0">
                  <a:srgbClr val="DDDDDD"/>
                </a:outerShdw>
              </a:effectLst>
              <a:uLnTx/>
              <a:uFill>
                <a:solidFill>
                  <a:srgbClr val="000000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8" name="image71.png" descr="image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719" y="1408853"/>
            <a:ext cx="8703735" cy="82137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604565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Line"/>
          <p:cNvSpPr/>
          <p:nvPr/>
        </p:nvSpPr>
        <p:spPr>
          <a:xfrm>
            <a:off x="975359" y="1192106"/>
            <a:ext cx="11054082" cy="1"/>
          </a:xfrm>
          <a:prstGeom prst="line">
            <a:avLst/>
          </a:prstGeom>
          <a:ln w="63500">
            <a:solidFill>
              <a:srgbClr val="000000"/>
            </a:solidFill>
          </a:ln>
        </p:spPr>
        <p:txBody>
          <a:bodyPr lIns="92478" tIns="92478" rIns="92478" bIns="9247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02" name="Example codebook"/>
          <p:cNvSpPr txBox="1">
            <a:spLocks noGrp="1"/>
          </p:cNvSpPr>
          <p:nvPr>
            <p:ph type="title"/>
          </p:nvPr>
        </p:nvSpPr>
        <p:spPr>
          <a:xfrm>
            <a:off x="975359" y="108373"/>
            <a:ext cx="11054082" cy="1192107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914400"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Example </a:t>
            </a:r>
            <a:r>
              <a:rPr lang="en-US" dirty="0"/>
              <a:t>dictionary</a:t>
            </a:r>
            <a:endParaRPr dirty="0"/>
          </a:p>
        </p:txBody>
      </p:sp>
      <p:pic>
        <p:nvPicPr>
          <p:cNvPr id="803" name="AgarwalRoth_CBsmall" descr="AgarwalRoth_CBsmal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386" y="1408853"/>
            <a:ext cx="4806811" cy="2573867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Line"/>
          <p:cNvSpPr/>
          <p:nvPr/>
        </p:nvSpPr>
        <p:spPr>
          <a:xfrm>
            <a:off x="6394026" y="2693529"/>
            <a:ext cx="758615" cy="1"/>
          </a:xfrm>
          <a:prstGeom prst="line">
            <a:avLst/>
          </a:prstGeom>
          <a:ln w="12700">
            <a:solidFill>
              <a:srgbClr val="808080"/>
            </a:solidFill>
            <a:miter/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815" name="Group"/>
          <p:cNvGrpSpPr/>
          <p:nvPr/>
        </p:nvGrpSpPr>
        <p:grpSpPr>
          <a:xfrm>
            <a:off x="1381759" y="1729457"/>
            <a:ext cx="4806811" cy="1903308"/>
            <a:chOff x="0" y="0"/>
            <a:chExt cx="4806809" cy="1903307"/>
          </a:xfrm>
        </p:grpSpPr>
        <p:pic>
          <p:nvPicPr>
            <p:cNvPr id="805" name="car5-090-000" descr="car5-090-0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1047" y="0"/>
              <a:ext cx="942635" cy="94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6" name="car6-090-000" descr="car6-090-00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209" y="961014"/>
              <a:ext cx="942635" cy="94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7" name="car7-090-000" descr="car7-090-0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442" y="961014"/>
              <a:ext cx="942635" cy="94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8" name="car9-090-000" descr="car9-090-00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4175" y="0"/>
              <a:ext cx="942635" cy="94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9" name="car11-090-000" descr="car11-090-00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8651" y="0"/>
              <a:ext cx="942635" cy="94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0" name="car12-090-000" descr="car12-090-00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961014"/>
              <a:ext cx="942635" cy="94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1" name="car14-090-000" descr="car14-090-00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64175" y="961014"/>
              <a:ext cx="942635" cy="94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2" name="car1-090-000" descr="car1-090-00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942635" cy="94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3" name="car2-090-000" descr="car2-090-00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442" y="0"/>
              <a:ext cx="942635" cy="94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14" name="car3-090-000" descr="car3-090-00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98651" y="961014"/>
              <a:ext cx="942635" cy="9422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29" name="Group"/>
          <p:cNvGrpSpPr/>
          <p:nvPr/>
        </p:nvGrpSpPr>
        <p:grpSpPr>
          <a:xfrm>
            <a:off x="2709333" y="4443306"/>
            <a:ext cx="8089618" cy="4608126"/>
            <a:chOff x="0" y="0"/>
            <a:chExt cx="8089616" cy="4608125"/>
          </a:xfrm>
        </p:grpSpPr>
        <p:grpSp>
          <p:nvGrpSpPr>
            <p:cNvPr id="826" name="Group"/>
            <p:cNvGrpSpPr/>
            <p:nvPr/>
          </p:nvGrpSpPr>
          <p:grpSpPr>
            <a:xfrm>
              <a:off x="74506" y="121920"/>
              <a:ext cx="8015112" cy="3975948"/>
              <a:chOff x="0" y="0"/>
              <a:chExt cx="8015110" cy="3975947"/>
            </a:xfrm>
          </p:grpSpPr>
          <p:pic>
            <p:nvPicPr>
              <p:cNvPr id="816" name="image83.png" descr="image83.png"/>
              <p:cNvPicPr>
                <a:picLocks noChangeAspect="1"/>
              </p:cNvPicPr>
              <p:nvPr/>
            </p:nvPicPr>
            <p:blipFill>
              <a:blip r:embed="rId13"/>
              <a:srcRect t="8241" b="11538"/>
              <a:stretch>
                <a:fillRect/>
              </a:stretch>
            </p:blipFill>
            <p:spPr>
              <a:xfrm>
                <a:off x="0" y="2005353"/>
                <a:ext cx="5505031" cy="3903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7" name="image84.png" descr="image84.png"/>
              <p:cNvPicPr>
                <a:picLocks noChangeAspect="1"/>
              </p:cNvPicPr>
              <p:nvPr/>
            </p:nvPicPr>
            <p:blipFill>
              <a:blip r:embed="rId14"/>
              <a:srcRect b="13483"/>
              <a:stretch>
                <a:fillRect/>
              </a:stretch>
            </p:blipFill>
            <p:spPr>
              <a:xfrm>
                <a:off x="0" y="1179147"/>
                <a:ext cx="4254010" cy="4117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8" name="image85.png" descr="image85.png"/>
              <p:cNvPicPr>
                <a:picLocks noChangeAspect="1"/>
              </p:cNvPicPr>
              <p:nvPr/>
            </p:nvPicPr>
            <p:blipFill>
              <a:blip r:embed="rId15"/>
              <a:srcRect t="3529" b="8823"/>
              <a:stretch>
                <a:fillRect/>
              </a:stretch>
            </p:blipFill>
            <p:spPr>
              <a:xfrm>
                <a:off x="21430" y="1590913"/>
                <a:ext cx="3335166" cy="3983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9" name="image86.png" descr="image86.png"/>
              <p:cNvPicPr>
                <a:picLocks noChangeAspect="1"/>
              </p:cNvPicPr>
              <p:nvPr/>
            </p:nvPicPr>
            <p:blipFill>
              <a:blip r:embed="rId16"/>
              <a:srcRect t="12370" b="12371"/>
              <a:stretch>
                <a:fillRect/>
              </a:stretch>
            </p:blipFill>
            <p:spPr>
              <a:xfrm>
                <a:off x="21430" y="3195196"/>
                <a:ext cx="2496687" cy="3903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0" name="image87.png" descr="image87.png"/>
              <p:cNvPicPr>
                <a:picLocks noChangeAspect="1"/>
              </p:cNvPicPr>
              <p:nvPr/>
            </p:nvPicPr>
            <p:blipFill>
              <a:blip r:embed="rId17"/>
              <a:srcRect l="1105" t="6061" b="15151"/>
              <a:stretch>
                <a:fillRect/>
              </a:stretch>
            </p:blipFill>
            <p:spPr>
              <a:xfrm>
                <a:off x="37503" y="3558834"/>
                <a:ext cx="5038913" cy="4171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1" name="image88.png" descr="image88.png"/>
              <p:cNvPicPr>
                <a:picLocks noChangeAspect="1"/>
              </p:cNvPicPr>
              <p:nvPr/>
            </p:nvPicPr>
            <p:blipFill>
              <a:blip r:embed="rId18"/>
              <a:srcRect t="7692" b="13846"/>
              <a:stretch>
                <a:fillRect/>
              </a:stretch>
            </p:blipFill>
            <p:spPr>
              <a:xfrm>
                <a:off x="10715" y="2374338"/>
                <a:ext cx="4197755" cy="4090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2" name="image89.png" descr="image89.png"/>
              <p:cNvPicPr>
                <a:picLocks noChangeAspect="1"/>
              </p:cNvPicPr>
              <p:nvPr/>
            </p:nvPicPr>
            <p:blipFill>
              <a:blip r:embed="rId19"/>
              <a:srcRect b="3726"/>
              <a:stretch>
                <a:fillRect/>
              </a:stretch>
            </p:blipFill>
            <p:spPr>
              <a:xfrm>
                <a:off x="18751" y="2772735"/>
                <a:ext cx="2885120" cy="4144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3" name="image90.png" descr="image90.png"/>
              <p:cNvPicPr>
                <a:picLocks noChangeAspect="1"/>
              </p:cNvPicPr>
              <p:nvPr/>
            </p:nvPicPr>
            <p:blipFill>
              <a:blip r:embed="rId20"/>
              <a:srcRect l="701" b="7018"/>
              <a:stretch>
                <a:fillRect/>
              </a:stretch>
            </p:blipFill>
            <p:spPr>
              <a:xfrm>
                <a:off x="64292" y="0"/>
                <a:ext cx="7950819" cy="4251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4" name="image91.png" descr="image91.png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898" y="411765"/>
                <a:ext cx="7934746" cy="4010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5" name="image92.png" descr="image92.png"/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861" y="799467"/>
                <a:ext cx="7953498" cy="4144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27" name="Rectangle"/>
            <p:cNvSpPr/>
            <p:nvPr/>
          </p:nvSpPr>
          <p:spPr>
            <a:xfrm>
              <a:off x="-1" y="-1"/>
              <a:ext cx="686365" cy="4608127"/>
            </a:xfrm>
            <a:prstGeom prst="rect">
              <a:avLst/>
            </a:prstGeom>
            <a:noFill/>
            <a:ln w="25400" cap="sq">
              <a:solidFill>
                <a:srgbClr val="808080"/>
              </a:solidFill>
              <a:prstDash val="solid"/>
              <a:miter lim="8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8" name="…"/>
            <p:cNvSpPr txBox="1"/>
            <p:nvPr/>
          </p:nvSpPr>
          <p:spPr>
            <a:xfrm>
              <a:off x="106582" y="3984978"/>
              <a:ext cx="450621" cy="5014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6559" tIns="66559" rIns="66559" bIns="66559" numCol="1" anchor="t">
              <a:spAutoFit/>
            </a:bodyPr>
            <a:lstStyle>
              <a:lvl1pPr defTabSz="914400">
                <a:defRPr sz="2400" b="1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ETH Light"/>
                  <a:ea typeface="ETH Light"/>
                  <a:cs typeface="ETH Light"/>
                  <a:sym typeface="ETH Light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2400" b="1" i="0" u="none" strike="noStrike" kern="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>
                    <a:solidFill>
                      <a:srgbClr val="808080"/>
                    </a:solidFill>
                  </a:uFill>
                  <a:latin typeface="ETH Light"/>
                  <a:ea typeface="ETH Light"/>
                  <a:cs typeface="ETH Light"/>
                  <a:sym typeface="ETH Light"/>
                </a:rPr>
                <a:t>…</a:t>
              </a:r>
            </a:p>
          </p:txBody>
        </p:sp>
      </p:grpSp>
      <p:sp>
        <p:nvSpPr>
          <p:cNvPr id="830" name="Source: B. Leibe"/>
          <p:cNvSpPr txBox="1"/>
          <p:nvPr/>
        </p:nvSpPr>
        <p:spPr>
          <a:xfrm>
            <a:off x="11019673" y="9293013"/>
            <a:ext cx="1645119" cy="3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Source: B. Leibe</a:t>
            </a:r>
          </a:p>
        </p:txBody>
      </p:sp>
      <p:sp>
        <p:nvSpPr>
          <p:cNvPr id="831" name="Appearance codebook"/>
          <p:cNvSpPr txBox="1"/>
          <p:nvPr/>
        </p:nvSpPr>
        <p:spPr>
          <a:xfrm>
            <a:off x="4925524" y="8669866"/>
            <a:ext cx="3139342" cy="45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914400">
              <a:spcBef>
                <a:spcPts val="300"/>
              </a:spcBef>
              <a:defRPr sz="2200" b="1">
                <a:solidFill>
                  <a:srgbClr val="808080"/>
                </a:solidFill>
                <a:uFill>
                  <a:solidFill>
                    <a:srgbClr val="80808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>
                  <a:solidFill>
                    <a:srgbClr val="808080"/>
                  </a:solidFill>
                </a:uFill>
                <a:latin typeface="Arial"/>
                <a:cs typeface="Arial"/>
                <a:sym typeface="Arial"/>
              </a:rPr>
              <a:t>Appearance codebook</a:t>
            </a:r>
          </a:p>
        </p:txBody>
      </p:sp>
    </p:spTree>
    <p:extLst>
      <p:ext uri="{BB962C8B-B14F-4D97-AF65-F5344CB8AC3E}">
        <p14:creationId xmlns:p14="http://schemas.microsoft.com/office/powerpoint/2010/main" val="1681434691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Line"/>
          <p:cNvSpPr/>
          <p:nvPr/>
        </p:nvSpPr>
        <p:spPr>
          <a:xfrm>
            <a:off x="975359" y="1192106"/>
            <a:ext cx="11054082" cy="1"/>
          </a:xfrm>
          <a:prstGeom prst="line">
            <a:avLst/>
          </a:prstGeom>
          <a:ln w="63500">
            <a:solidFill>
              <a:srgbClr val="000000"/>
            </a:solidFill>
          </a:ln>
        </p:spPr>
        <p:txBody>
          <a:bodyPr lIns="92478" tIns="92478" rIns="92478" bIns="92478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34" name="Another codebook"/>
          <p:cNvSpPr txBox="1">
            <a:spLocks noGrp="1"/>
          </p:cNvSpPr>
          <p:nvPr>
            <p:ph type="title"/>
          </p:nvPr>
        </p:nvSpPr>
        <p:spPr>
          <a:xfrm>
            <a:off x="975359" y="108373"/>
            <a:ext cx="11054082" cy="1192107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914400">
              <a:defRPr sz="4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Another </a:t>
            </a:r>
            <a:r>
              <a:rPr lang="en-US" dirty="0"/>
              <a:t>dictionary</a:t>
            </a:r>
            <a:endParaRPr dirty="0"/>
          </a:p>
        </p:txBody>
      </p:sp>
      <p:grpSp>
        <p:nvGrpSpPr>
          <p:cNvPr id="982" name="Group"/>
          <p:cNvGrpSpPr/>
          <p:nvPr/>
        </p:nvGrpSpPr>
        <p:grpSpPr>
          <a:xfrm>
            <a:off x="5714277" y="2921562"/>
            <a:ext cx="6991806" cy="4813975"/>
            <a:chOff x="0" y="0"/>
            <a:chExt cx="6991805" cy="4813973"/>
          </a:xfrm>
        </p:grpSpPr>
        <p:sp>
          <p:nvSpPr>
            <p:cNvPr id="835" name="Appearance codebook"/>
            <p:cNvSpPr txBox="1"/>
            <p:nvPr/>
          </p:nvSpPr>
          <p:spPr>
            <a:xfrm>
              <a:off x="1776274" y="4362865"/>
              <a:ext cx="3139341" cy="451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914400">
                <a:spcBef>
                  <a:spcPts val="300"/>
                </a:spcBef>
                <a:defRPr sz="2200" b="1">
                  <a:solidFill>
                    <a:srgbClr val="808080"/>
                  </a:solidFill>
                  <a:uFill>
                    <a:solidFill>
                      <a:srgbClr val="80808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rPr kumimoji="0" sz="2200" b="1" i="0" u="none" strike="noStrike" kern="0" cap="none" spc="0" normalizeH="0" baseline="0" noProof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>
                    <a:solidFill>
                      <a:srgbClr val="808080"/>
                    </a:solidFill>
                  </a:uFill>
                  <a:latin typeface="Arial"/>
                  <a:cs typeface="Arial"/>
                  <a:sym typeface="Arial"/>
                </a:rPr>
                <a:t>Appearance codebook</a:t>
              </a:r>
            </a:p>
          </p:txBody>
        </p:sp>
        <p:grpSp>
          <p:nvGrpSpPr>
            <p:cNvPr id="981" name="Group"/>
            <p:cNvGrpSpPr/>
            <p:nvPr/>
          </p:nvGrpSpPr>
          <p:grpSpPr>
            <a:xfrm>
              <a:off x="0" y="-1"/>
              <a:ext cx="6991806" cy="4645075"/>
              <a:chOff x="0" y="0"/>
              <a:chExt cx="6991805" cy="4645073"/>
            </a:xfrm>
          </p:grpSpPr>
          <p:grpSp>
            <p:nvGrpSpPr>
              <p:cNvPr id="838" name="Group"/>
              <p:cNvGrpSpPr/>
              <p:nvPr/>
            </p:nvGrpSpPr>
            <p:grpSpPr>
              <a:xfrm>
                <a:off x="168675" y="1453207"/>
                <a:ext cx="629292" cy="330865"/>
                <a:chOff x="0" y="0"/>
                <a:chExt cx="629290" cy="330864"/>
              </a:xfrm>
            </p:grpSpPr>
            <p:pic>
              <p:nvPicPr>
                <p:cNvPr id="836" name="images780" descr="images78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-1" y="0"/>
                  <a:ext cx="330866" cy="33086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837" name="Line"/>
                <p:cNvSpPr/>
                <p:nvPr/>
              </p:nvSpPr>
              <p:spPr>
                <a:xfrm flipH="1" flipV="1">
                  <a:off x="330864" y="178407"/>
                  <a:ext cx="298427" cy="1"/>
                </a:xfrm>
                <a:prstGeom prst="line">
                  <a:avLst/>
                </a:prstGeom>
                <a:noFill/>
                <a:ln w="12700" cap="sq">
                  <a:solidFill>
                    <a:srgbClr val="80808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 wrap="square" lIns="65023" tIns="65023" rIns="65023" bIns="65023" numCol="1" anchor="t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  <p:grpSp>
            <p:nvGrpSpPr>
              <p:cNvPr id="980" name="Group"/>
              <p:cNvGrpSpPr/>
              <p:nvPr/>
            </p:nvGrpSpPr>
            <p:grpSpPr>
              <a:xfrm>
                <a:off x="0" y="0"/>
                <a:ext cx="6991806" cy="4645073"/>
                <a:chOff x="0" y="0"/>
                <a:chExt cx="6991805" cy="4645072"/>
              </a:xfrm>
            </p:grpSpPr>
            <p:sp>
              <p:nvSpPr>
                <p:cNvPr id="839" name="Rectangle"/>
                <p:cNvSpPr/>
                <p:nvPr/>
              </p:nvSpPr>
              <p:spPr>
                <a:xfrm>
                  <a:off x="0" y="142725"/>
                  <a:ext cx="671459" cy="4502348"/>
                </a:xfrm>
                <a:prstGeom prst="rect">
                  <a:avLst/>
                </a:prstGeom>
                <a:noFill/>
                <a:ln w="25400" cap="sq">
                  <a:solidFill>
                    <a:srgbClr val="808080"/>
                  </a:solidFill>
                  <a:prstDash val="solid"/>
                  <a:miter lim="8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marL="0" marR="0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400">
                      <a:uFill>
                        <a:solidFill>
                          <a:srgbClr val="000000"/>
                        </a:solidFill>
                      </a:u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kumimoji="0" sz="3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>
                      <a:solidFill>
                        <a:srgbClr val="000000"/>
                      </a:solidFill>
                    </a:u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0" name="…"/>
                <p:cNvSpPr txBox="1"/>
                <p:nvPr/>
              </p:nvSpPr>
              <p:spPr>
                <a:xfrm>
                  <a:off x="99066" y="4035245"/>
                  <a:ext cx="450621" cy="5014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66559" tIns="66559" rIns="66559" bIns="66559" numCol="1" anchor="t">
                  <a:spAutoFit/>
                </a:bodyPr>
                <a:lstStyle>
                  <a:lvl1pPr defTabSz="914400">
                    <a:defRPr sz="2400" b="1">
                      <a:solidFill>
                        <a:srgbClr val="808080"/>
                      </a:solidFill>
                      <a:uFill>
                        <a:solidFill>
                          <a:srgbClr val="808080"/>
                        </a:solidFill>
                      </a:uFill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pPr marL="0" marR="0" lvl="0" indent="0" algn="ctr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b="0">
                      <a:solidFill>
                        <a:srgbClr val="000000"/>
                      </a:solidFill>
                      <a:uFill>
                        <a:solidFill>
                          <a:srgbClr val="000000"/>
                        </a:solidFill>
                      </a:uFill>
                      <a:latin typeface="Arial"/>
                      <a:ea typeface="Arial"/>
                      <a:cs typeface="Arial"/>
                      <a:sym typeface="Arial"/>
                    </a:defRPr>
                  </a:pPr>
                  <a:r>
                    <a:rPr kumimoji="0" sz="24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808080"/>
                      </a:solidFill>
                      <a:effectLst/>
                      <a:uLnTx/>
                      <a:uFill>
                        <a:solidFill>
                          <a:srgbClr val="808080"/>
                        </a:solidFill>
                      </a:uFill>
                      <a:latin typeface="Helvetica"/>
                      <a:ea typeface="Helvetica"/>
                      <a:cs typeface="Helvetica"/>
                      <a:sym typeface="Helvetica"/>
                    </a:rPr>
                    <a:t>…</a:t>
                  </a:r>
                </a:p>
              </p:txBody>
            </p:sp>
            <p:grpSp>
              <p:nvGrpSpPr>
                <p:cNvPr id="854" name="Group"/>
                <p:cNvGrpSpPr/>
                <p:nvPr/>
              </p:nvGrpSpPr>
              <p:grpSpPr>
                <a:xfrm>
                  <a:off x="165431" y="1852190"/>
                  <a:ext cx="4479642" cy="330865"/>
                  <a:chOff x="0" y="0"/>
                  <a:chExt cx="4479640" cy="330864"/>
                </a:xfrm>
              </p:grpSpPr>
              <p:pic>
                <p:nvPicPr>
                  <p:cNvPr id="841" name="images068" descr="images068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-1" y="0"/>
                    <a:ext cx="331827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grpSp>
                <p:nvGrpSpPr>
                  <p:cNvPr id="852" name="Group"/>
                  <p:cNvGrpSpPr/>
                  <p:nvPr/>
                </p:nvGrpSpPr>
                <p:grpSpPr>
                  <a:xfrm>
                    <a:off x="683559" y="0"/>
                    <a:ext cx="3796082" cy="330865"/>
                    <a:chOff x="0" y="0"/>
                    <a:chExt cx="3796080" cy="330864"/>
                  </a:xfrm>
                </p:grpSpPr>
                <p:pic>
                  <p:nvPicPr>
                    <p:cNvPr id="842" name="images_FVinCC068_005" descr="images_FVinCC068_005"/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376068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3" name="images_FVinCC068_006" descr="images_FVinCC068_006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0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4" name="images_FVinCC068_007" descr="images_FVinCC068_007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765410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5" name="images_FVinCC068_008" descr="images_FVinCC068_008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148115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6" name="images_FVinCC068_009" descr="images_FVinCC068_009"/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1537457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7" name="images_FVinCC068_000" descr="images_FVinCC068_000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1922374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8" name="images_FVinCC068_001" descr="images_FVinCC068_001"/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2300655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49" name="images_FVinCC068_002" descr="images_FVinCC068_002"/>
                    <p:cNvPicPr>
                      <a:picLocks noChangeAspect="1"/>
                    </p:cNvPicPr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2685572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50" name="images_FVinCC068_003" descr="images_FVinCC068_003"/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3072701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51" name="images_FVinCC068_004" descr="images_FVinCC068_004"/>
                    <p:cNvPicPr>
                      <a:picLocks noChangeAspect="1"/>
                    </p:cNvPicPr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3464255" y="0"/>
                      <a:ext cx="33182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853" name="Line"/>
                  <p:cNvSpPr/>
                  <p:nvPr/>
                </p:nvSpPr>
                <p:spPr>
                  <a:xfrm flipH="1" flipV="1">
                    <a:off x="331826" y="174255"/>
                    <a:ext cx="300855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65023" tIns="65023" rIns="65023" bIns="65023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865" name="Group"/>
                <p:cNvGrpSpPr/>
                <p:nvPr/>
              </p:nvGrpSpPr>
              <p:grpSpPr>
                <a:xfrm>
                  <a:off x="171919" y="2254417"/>
                  <a:ext cx="3311886" cy="330865"/>
                  <a:chOff x="0" y="0"/>
                  <a:chExt cx="3311884" cy="330864"/>
                </a:xfrm>
              </p:grpSpPr>
              <p:pic>
                <p:nvPicPr>
                  <p:cNvPr id="855" name="images587" descr="images587"/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0" y="0"/>
                    <a:ext cx="330528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grpSp>
                <p:nvGrpSpPr>
                  <p:cNvPr id="863" name="Group"/>
                  <p:cNvGrpSpPr/>
                  <p:nvPr/>
                </p:nvGrpSpPr>
                <p:grpSpPr>
                  <a:xfrm>
                    <a:off x="680886" y="0"/>
                    <a:ext cx="2630999" cy="330865"/>
                    <a:chOff x="0" y="0"/>
                    <a:chExt cx="2630998" cy="330864"/>
                  </a:xfrm>
                </p:grpSpPr>
                <p:pic>
                  <p:nvPicPr>
                    <p:cNvPr id="856" name="images_FVinCC587_003" descr="images_FVinCC587_003"/>
                    <p:cNvPicPr>
                      <a:picLocks noChangeAspect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0" y="0"/>
                      <a:ext cx="330528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57" name="images_FVinCC587_004" descr="images_FVinCC587_004"/>
                    <p:cNvPicPr>
                      <a:picLocks noChangeAspect="1"/>
                    </p:cNvPicPr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381208" y="0"/>
                      <a:ext cx="330528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58" name="images_FVinCC587_005" descr="images_FVinCC587_005"/>
                    <p:cNvPicPr>
                      <a:picLocks noChangeAspect="1"/>
                    </p:cNvPicPr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764620" y="0"/>
                      <a:ext cx="330528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59" name="images_FVinCC587_006" descr="images_FVinCC587_006"/>
                    <p:cNvPicPr>
                      <a:picLocks noChangeAspect="1"/>
                    </p:cNvPicPr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1154642" y="0"/>
                      <a:ext cx="330528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60" name="images_FVinCC587_000" descr="images_FVinCC587_000"/>
                    <p:cNvPicPr>
                      <a:picLocks noChangeAspect="1"/>
                    </p:cNvPicPr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1538054" y="0"/>
                      <a:ext cx="330528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61" name="images_FVinCC587_001" descr="images_FVinCC587_001"/>
                    <p:cNvPicPr>
                      <a:picLocks noChangeAspect="1"/>
                    </p:cNvPicPr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1923669" y="0"/>
                      <a:ext cx="330529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62" name="images_FVinCC587_002" descr="images_FVinCC587_002"/>
                    <p:cNvPicPr>
                      <a:picLocks noChangeAspect="1"/>
                    </p:cNvPicPr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2300470" y="0"/>
                      <a:ext cx="330529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864" name="Line"/>
                  <p:cNvSpPr/>
                  <p:nvPr/>
                </p:nvSpPr>
                <p:spPr>
                  <a:xfrm flipH="1" flipV="1">
                    <a:off x="330527" y="169843"/>
                    <a:ext cx="299679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65023" tIns="65023" rIns="65023" bIns="65023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874" name="Group"/>
                <p:cNvGrpSpPr/>
                <p:nvPr/>
              </p:nvGrpSpPr>
              <p:grpSpPr>
                <a:xfrm>
                  <a:off x="165432" y="2640425"/>
                  <a:ext cx="2556088" cy="330865"/>
                  <a:chOff x="0" y="0"/>
                  <a:chExt cx="2556087" cy="330864"/>
                </a:xfrm>
              </p:grpSpPr>
              <p:pic>
                <p:nvPicPr>
                  <p:cNvPr id="866" name="images511" descr="images511"/>
                  <p:cNvPicPr>
                    <a:picLocks noChangeAspect="1"/>
                  </p:cNvPicPr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0" y="0"/>
                    <a:ext cx="331386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grpSp>
                <p:nvGrpSpPr>
                  <p:cNvPr id="872" name="Group"/>
                  <p:cNvGrpSpPr/>
                  <p:nvPr/>
                </p:nvGrpSpPr>
                <p:grpSpPr>
                  <a:xfrm>
                    <a:off x="682654" y="0"/>
                    <a:ext cx="1873434" cy="330865"/>
                    <a:chOff x="0" y="0"/>
                    <a:chExt cx="1873433" cy="330864"/>
                  </a:xfrm>
                </p:grpSpPr>
                <p:pic>
                  <p:nvPicPr>
                    <p:cNvPr id="867" name="images_FVinCC511_002" descr="images_FVinCC511_002"/>
                    <p:cNvPicPr>
                      <a:picLocks noChangeAspect="1"/>
                    </p:cNvPicPr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-1" y="0"/>
                      <a:ext cx="331387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68" name="images_FVinCC511_003" descr="images_FVinCC511_003"/>
                    <p:cNvPicPr>
                      <a:picLocks noChangeAspect="1"/>
                    </p:cNvPicPr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382198" y="0"/>
                      <a:ext cx="33138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69" name="images_FVinCC511_004" descr="images_FVinCC511_004"/>
                    <p:cNvPicPr>
                      <a:picLocks noChangeAspect="1"/>
                    </p:cNvPicPr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764396" y="0"/>
                      <a:ext cx="33138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0" name="images_FVinCC511_000" descr="images_FVinCC511_000"/>
                    <p:cNvPicPr>
                      <a:picLocks noChangeAspect="1"/>
                    </p:cNvPicPr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1153221" y="0"/>
                      <a:ext cx="331387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1" name="images_FVinCC511_001" descr="images_FVinCC511_001"/>
                    <p:cNvPicPr>
                      <a:picLocks noChangeAspect="1"/>
                    </p:cNvPicPr>
                    <p:nvPr/>
                  </p:nvPicPr>
                  <p:blipFill>
                    <a:blip r:embed="rId27"/>
                    <a:stretch>
                      <a:fillRect/>
                    </a:stretch>
                  </p:blipFill>
                  <p:spPr>
                    <a:xfrm>
                      <a:off x="1542047" y="0"/>
                      <a:ext cx="331387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873" name="Line"/>
                  <p:cNvSpPr/>
                  <p:nvPr/>
                </p:nvSpPr>
                <p:spPr>
                  <a:xfrm flipH="1" flipV="1">
                    <a:off x="331386" y="172049"/>
                    <a:ext cx="300456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65023" tIns="65023" rIns="65023" bIns="65023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884" name="Group"/>
                <p:cNvGrpSpPr/>
                <p:nvPr/>
              </p:nvGrpSpPr>
              <p:grpSpPr>
                <a:xfrm>
                  <a:off x="165432" y="3016702"/>
                  <a:ext cx="2938852" cy="330865"/>
                  <a:chOff x="0" y="0"/>
                  <a:chExt cx="2938851" cy="330864"/>
                </a:xfrm>
              </p:grpSpPr>
              <p:grpSp>
                <p:nvGrpSpPr>
                  <p:cNvPr id="881" name="Group"/>
                  <p:cNvGrpSpPr/>
                  <p:nvPr/>
                </p:nvGrpSpPr>
                <p:grpSpPr>
                  <a:xfrm>
                    <a:off x="681249" y="0"/>
                    <a:ext cx="2257603" cy="330865"/>
                    <a:chOff x="0" y="0"/>
                    <a:chExt cx="2257602" cy="330864"/>
                  </a:xfrm>
                </p:grpSpPr>
                <p:pic>
                  <p:nvPicPr>
                    <p:cNvPr id="875" name="images_FVinCC192_003" descr="images_FVinCC192_003"/>
                    <p:cNvPicPr>
                      <a:picLocks noChangeAspect="1"/>
                    </p:cNvPicPr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-1" y="0"/>
                      <a:ext cx="33070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6" name="images_FVinCC192_004" descr="images_FVinCC192_004"/>
                    <p:cNvPicPr>
                      <a:picLocks noChangeAspect="1"/>
                    </p:cNvPicPr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388025" y="0"/>
                      <a:ext cx="330704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7" name="images_FVinCC192_005" descr="images_FVinCC192_005"/>
                    <p:cNvPicPr>
                      <a:picLocks noChangeAspect="1"/>
                    </p:cNvPicPr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767232" y="0"/>
                      <a:ext cx="330704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8" name="images_FVinCC192_000" descr="images_FVinCC192_000"/>
                    <p:cNvPicPr>
                      <a:picLocks noChangeAspect="1"/>
                    </p:cNvPicPr>
                    <p:nvPr/>
                  </p:nvPicPr>
                  <p:blipFill>
                    <a:blip r:embed="rId31"/>
                    <a:stretch>
                      <a:fillRect/>
                    </a:stretch>
                  </p:blipFill>
                  <p:spPr>
                    <a:xfrm>
                      <a:off x="1150848" y="0"/>
                      <a:ext cx="330704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79" name="images_FVinCC192_001" descr="images_FVinCC192_001"/>
                    <p:cNvPicPr>
                      <a:picLocks noChangeAspect="1"/>
                    </p:cNvPicPr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1536668" y="0"/>
                      <a:ext cx="33070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80" name="images_FVinCC192_002" descr="images_FVinCC192_002"/>
                    <p:cNvPicPr>
                      <a:picLocks noChangeAspect="1"/>
                    </p:cNvPicPr>
                    <p:nvPr/>
                  </p:nvPicPr>
                  <p:blipFill>
                    <a:blip r:embed="rId33"/>
                    <a:stretch>
                      <a:fillRect/>
                    </a:stretch>
                  </p:blipFill>
                  <p:spPr>
                    <a:xfrm>
                      <a:off x="1926899" y="0"/>
                      <a:ext cx="330704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pic>
                <p:nvPicPr>
                  <p:cNvPr id="882" name="images192" descr="images192"/>
                  <p:cNvPicPr>
                    <a:picLocks noChangeAspect="1"/>
                  </p:cNvPicPr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-1" y="0"/>
                    <a:ext cx="330705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83" name="Line"/>
                  <p:cNvSpPr/>
                  <p:nvPr/>
                </p:nvSpPr>
                <p:spPr>
                  <a:xfrm flipH="1" flipV="1">
                    <a:off x="330704" y="178666"/>
                    <a:ext cx="299838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65023" tIns="65023" rIns="65023" bIns="65023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890" name="Group"/>
                <p:cNvGrpSpPr/>
                <p:nvPr/>
              </p:nvGrpSpPr>
              <p:grpSpPr>
                <a:xfrm>
                  <a:off x="178407" y="3415686"/>
                  <a:ext cx="1394820" cy="330865"/>
                  <a:chOff x="0" y="0"/>
                  <a:chExt cx="1394819" cy="330864"/>
                </a:xfrm>
              </p:grpSpPr>
              <p:grpSp>
                <p:nvGrpSpPr>
                  <p:cNvPr id="887" name="Group"/>
                  <p:cNvGrpSpPr/>
                  <p:nvPr/>
                </p:nvGrpSpPr>
                <p:grpSpPr>
                  <a:xfrm>
                    <a:off x="684125" y="0"/>
                    <a:ext cx="710695" cy="330865"/>
                    <a:chOff x="0" y="0"/>
                    <a:chExt cx="710693" cy="330864"/>
                  </a:xfrm>
                </p:grpSpPr>
                <p:pic>
                  <p:nvPicPr>
                    <p:cNvPr id="885" name="images_FVinCC204_000" descr="images_FVinCC204_000"/>
                    <p:cNvPicPr>
                      <a:picLocks noChangeAspect="1"/>
                    </p:cNvPicPr>
                    <p:nvPr/>
                  </p:nvPicPr>
                  <p:blipFill>
                    <a:blip r:embed="rId35"/>
                    <a:stretch>
                      <a:fillRect/>
                    </a:stretch>
                  </p:blipFill>
                  <p:spPr>
                    <a:xfrm>
                      <a:off x="0" y="0"/>
                      <a:ext cx="332100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86" name="images_FVinCC204_001" descr="images_FVinCC204_001"/>
                    <p:cNvPicPr>
                      <a:picLocks noChangeAspect="1"/>
                    </p:cNvPicPr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378593" y="0"/>
                      <a:ext cx="332101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pic>
                <p:nvPicPr>
                  <p:cNvPr id="888" name="images204" descr="images204"/>
                  <p:cNvPicPr>
                    <a:picLocks noChangeAspect="1"/>
                  </p:cNvPicPr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-1" y="0"/>
                    <a:ext cx="332101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89" name="Line"/>
                  <p:cNvSpPr/>
                  <p:nvPr/>
                </p:nvSpPr>
                <p:spPr>
                  <a:xfrm flipH="1" flipV="1">
                    <a:off x="332100" y="167637"/>
                    <a:ext cx="301104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65023" tIns="65023" rIns="65023" bIns="65023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898" name="Group"/>
                <p:cNvGrpSpPr/>
                <p:nvPr/>
              </p:nvGrpSpPr>
              <p:grpSpPr>
                <a:xfrm>
                  <a:off x="175163" y="3795206"/>
                  <a:ext cx="2157105" cy="330865"/>
                  <a:chOff x="0" y="0"/>
                  <a:chExt cx="2157104" cy="330864"/>
                </a:xfrm>
              </p:grpSpPr>
              <p:grpSp>
                <p:nvGrpSpPr>
                  <p:cNvPr id="895" name="Group"/>
                  <p:cNvGrpSpPr/>
                  <p:nvPr/>
                </p:nvGrpSpPr>
                <p:grpSpPr>
                  <a:xfrm>
                    <a:off x="681539" y="0"/>
                    <a:ext cx="1475566" cy="330865"/>
                    <a:chOff x="0" y="0"/>
                    <a:chExt cx="1475565" cy="330864"/>
                  </a:xfrm>
                </p:grpSpPr>
                <p:pic>
                  <p:nvPicPr>
                    <p:cNvPr id="891" name="images_FVinCC690_002" descr="images_FVinCC690_002"/>
                    <p:cNvPicPr>
                      <a:picLocks noChangeAspect="1"/>
                    </p:cNvPicPr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-1" y="0"/>
                      <a:ext cx="33084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92" name="images_FVinCC690_003" descr="images_FVinCC690_003"/>
                    <p:cNvPicPr>
                      <a:picLocks noChangeAspect="1"/>
                    </p:cNvPicPr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385984" y="0"/>
                      <a:ext cx="33084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93" name="images_FVinCC690_000" descr="images_FVinCC690_000"/>
                    <p:cNvPicPr>
                      <a:picLocks noChangeAspect="1"/>
                    </p:cNvPicPr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769764" y="0"/>
                      <a:ext cx="33084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894" name="images_FVinCC690_001" descr="images_FVinCC690_001"/>
                    <p:cNvPicPr>
                      <a:picLocks noChangeAspect="1"/>
                    </p:cNvPicPr>
                    <p:nvPr/>
                  </p:nvPicPr>
                  <p:blipFill>
                    <a:blip r:embed="rId41"/>
                    <a:stretch>
                      <a:fillRect/>
                    </a:stretch>
                  </p:blipFill>
                  <p:spPr>
                    <a:xfrm>
                      <a:off x="1144721" y="0"/>
                      <a:ext cx="33084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pic>
                <p:nvPicPr>
                  <p:cNvPr id="896" name="images690" descr="images690"/>
                  <p:cNvPicPr>
                    <a:picLocks noChangeAspect="1"/>
                  </p:cNvPicPr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0" y="0"/>
                    <a:ext cx="330845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897" name="Line"/>
                  <p:cNvSpPr/>
                  <p:nvPr/>
                </p:nvSpPr>
                <p:spPr>
                  <a:xfrm flipH="1" flipV="1">
                    <a:off x="330844" y="178666"/>
                    <a:ext cx="299966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65023" tIns="65023" rIns="65023" bIns="65023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</p:grpSp>
            <p:grpSp>
              <p:nvGrpSpPr>
                <p:cNvPr id="919" name="Group"/>
                <p:cNvGrpSpPr/>
                <p:nvPr/>
              </p:nvGrpSpPr>
              <p:grpSpPr>
                <a:xfrm>
                  <a:off x="168675" y="736334"/>
                  <a:ext cx="6823131" cy="668217"/>
                  <a:chOff x="0" y="0"/>
                  <a:chExt cx="6823129" cy="668215"/>
                </a:xfrm>
              </p:grpSpPr>
              <p:pic>
                <p:nvPicPr>
                  <p:cNvPr id="899" name="images770" descr="images770"/>
                  <p:cNvPicPr>
                    <a:picLocks noChangeAspect="1"/>
                  </p:cNvPicPr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0" y="337351"/>
                    <a:ext cx="330865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00" name="Line"/>
                  <p:cNvSpPr/>
                  <p:nvPr/>
                </p:nvSpPr>
                <p:spPr>
                  <a:xfrm flipH="1">
                    <a:off x="330865" y="509271"/>
                    <a:ext cx="301670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65023" tIns="65023" rIns="65023" bIns="65023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grpSp>
                <p:nvGrpSpPr>
                  <p:cNvPr id="918" name="Group"/>
                  <p:cNvGrpSpPr/>
                  <p:nvPr/>
                </p:nvGrpSpPr>
                <p:grpSpPr>
                  <a:xfrm>
                    <a:off x="681190" y="0"/>
                    <a:ext cx="6141940" cy="668216"/>
                    <a:chOff x="0" y="0"/>
                    <a:chExt cx="6141938" cy="668215"/>
                  </a:xfrm>
                </p:grpSpPr>
                <p:grpSp>
                  <p:nvGrpSpPr>
                    <p:cNvPr id="916" name="Group"/>
                    <p:cNvGrpSpPr/>
                    <p:nvPr/>
                  </p:nvGrpSpPr>
                  <p:grpSpPr>
                    <a:xfrm>
                      <a:off x="0" y="337351"/>
                      <a:ext cx="5715516" cy="330865"/>
                      <a:chOff x="0" y="0"/>
                      <a:chExt cx="5715515" cy="330864"/>
                    </a:xfrm>
                  </p:grpSpPr>
                  <p:pic>
                    <p:nvPicPr>
                      <p:cNvPr id="901" name="images_FVinCC770_042" descr="images_FVinCC770_042"/>
                      <p:cNvPicPr>
                        <a:picLocks noChangeAspect="1"/>
                      </p:cNvPicPr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2" name="images_FVinCC770_043" descr="images_FVinCC770_043"/>
                      <p:cNvPicPr>
                        <a:picLocks noChangeAspect="1"/>
                      </p:cNvPicPr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402227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3" name="images_FVinCC770_044" descr="images_FVinCC770_044"/>
                      <p:cNvPicPr>
                        <a:picLocks noChangeAspect="1"/>
                      </p:cNvPicPr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788235" y="0"/>
                        <a:ext cx="334109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4" name="images_FVinCC770_045" descr="images_FVinCC770_045"/>
                      <p:cNvPicPr>
                        <a:picLocks noChangeAspect="1"/>
                      </p:cNvPicPr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164512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5" name="images_FVinCC770_046" descr="images_FVinCC770_046"/>
                      <p:cNvPicPr>
                        <a:picLocks noChangeAspect="1"/>
                      </p:cNvPicPr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155052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6" name="images_FVinCC770_047" descr="images_FVinCC770_047"/>
                      <p:cNvPicPr>
                        <a:picLocks noChangeAspect="1"/>
                      </p:cNvPicPr>
                      <p:nvPr/>
                    </p:nvPicPr>
                    <p:blipFill>
                      <a:blip r:embed="rId49"/>
                      <a:stretch>
                        <a:fillRect/>
                      </a:stretch>
                    </p:blipFill>
                    <p:spPr>
                      <a:xfrm>
                        <a:off x="1943015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7" name="images_FVinCC770_048" descr="images_FVinCC770_048"/>
                      <p:cNvPicPr>
                        <a:picLocks noChangeAspect="1"/>
                      </p:cNvPicPr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2312805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8" name="images_FVinCC770_049" descr="images_FVinCC770_049"/>
                      <p:cNvPicPr>
                        <a:picLocks noChangeAspect="1"/>
                      </p:cNvPicPr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2702057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09" name="images_FVinCC770_050" descr="images_FVinCC770_050"/>
                      <p:cNvPicPr>
                        <a:picLocks noChangeAspect="1"/>
                      </p:cNvPicPr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3088065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0" name="images_FVinCC770_051" descr="images_FVinCC770_051"/>
                      <p:cNvPicPr>
                        <a:picLocks noChangeAspect="1"/>
                      </p:cNvPicPr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3464342" y="0"/>
                        <a:ext cx="334108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1" name="images_FVinCC770_052" descr="images_FVinCC770_052"/>
                      <p:cNvPicPr>
                        <a:picLocks noChangeAspect="1"/>
                      </p:cNvPicPr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3856837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2" name="images_FVinCC770_053" descr="images_FVinCC770_053"/>
                      <p:cNvPicPr>
                        <a:picLocks noChangeAspect="1"/>
                      </p:cNvPicPr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4242845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3" name="images_FVinCC770_054" descr="images_FVinCC770_054"/>
                      <p:cNvPicPr>
                        <a:picLocks noChangeAspect="1"/>
                      </p:cNvPicPr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4619122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4" name="images_FVinCC770_055" descr="images_FVinCC770_055"/>
                      <p:cNvPicPr>
                        <a:picLocks noChangeAspect="1"/>
                      </p:cNvPicPr>
                      <p:nvPr/>
                    </p:nvPicPr>
                    <p:blipFill>
                      <a:blip r:embed="rId57"/>
                      <a:stretch>
                        <a:fillRect/>
                      </a:stretch>
                    </p:blipFill>
                    <p:spPr>
                      <a:xfrm>
                        <a:off x="5005130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15" name="images_FVinCC770_056" descr="images_FVinCC770_056"/>
                      <p:cNvPicPr>
                        <a:picLocks noChangeAspect="1"/>
                      </p:cNvPicPr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5384651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</p:grpSp>
                <p:sp>
                  <p:nvSpPr>
                    <p:cNvPr id="917" name="…"/>
                    <p:cNvSpPr txBox="1"/>
                    <p:nvPr/>
                  </p:nvSpPr>
                  <p:spPr>
                    <a:xfrm>
                      <a:off x="5691318" y="0"/>
                      <a:ext cx="450621" cy="50142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none" lIns="66559" tIns="66559" rIns="66559" bIns="66559" numCol="1" anchor="t">
                      <a:spAutoFit/>
                    </a:bodyPr>
                    <a:lstStyle>
                      <a:lvl1pPr defTabSz="914400">
                        <a:defRPr sz="2400" b="1">
                          <a:solidFill>
                            <a:srgbClr val="808080"/>
                          </a:solidFill>
                          <a:uFill>
                            <a:solidFill>
                              <a:srgbClr val="80808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lvl1pPr>
                    </a:lstStyle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b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sz="2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>
                            <a:solidFill>
                              <a:srgbClr val="80808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p:txBody>
                </p:sp>
              </p:grpSp>
            </p:grpSp>
            <p:grpSp>
              <p:nvGrpSpPr>
                <p:cNvPr id="940" name="Group"/>
                <p:cNvGrpSpPr/>
                <p:nvPr/>
              </p:nvGrpSpPr>
              <p:grpSpPr>
                <a:xfrm>
                  <a:off x="168675" y="350326"/>
                  <a:ext cx="6823131" cy="655242"/>
                  <a:chOff x="0" y="0"/>
                  <a:chExt cx="6823129" cy="655240"/>
                </a:xfrm>
              </p:grpSpPr>
              <p:pic>
                <p:nvPicPr>
                  <p:cNvPr id="920" name="images524" descr="images524"/>
                  <p:cNvPicPr>
                    <a:picLocks noChangeAspect="1"/>
                  </p:cNvPicPr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0" y="324376"/>
                    <a:ext cx="330865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21" name="Line"/>
                  <p:cNvSpPr/>
                  <p:nvPr/>
                </p:nvSpPr>
                <p:spPr>
                  <a:xfrm flipH="1">
                    <a:off x="330865" y="496296"/>
                    <a:ext cx="301670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65023" tIns="65023" rIns="65023" bIns="65023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grpSp>
                <p:nvGrpSpPr>
                  <p:cNvPr id="939" name="Group"/>
                  <p:cNvGrpSpPr/>
                  <p:nvPr/>
                </p:nvGrpSpPr>
                <p:grpSpPr>
                  <a:xfrm>
                    <a:off x="681190" y="0"/>
                    <a:ext cx="6141940" cy="655241"/>
                    <a:chOff x="0" y="0"/>
                    <a:chExt cx="6141938" cy="655240"/>
                  </a:xfrm>
                </p:grpSpPr>
                <p:grpSp>
                  <p:nvGrpSpPr>
                    <p:cNvPr id="937" name="Group"/>
                    <p:cNvGrpSpPr/>
                    <p:nvPr/>
                  </p:nvGrpSpPr>
                  <p:grpSpPr>
                    <a:xfrm>
                      <a:off x="0" y="324376"/>
                      <a:ext cx="5705784" cy="330865"/>
                      <a:chOff x="0" y="0"/>
                      <a:chExt cx="5705783" cy="330864"/>
                    </a:xfrm>
                  </p:grpSpPr>
                  <p:pic>
                    <p:nvPicPr>
                      <p:cNvPr id="922" name="images_FVinCC524_014" descr="images_FVinCC524_014"/>
                      <p:cNvPicPr>
                        <a:picLocks noChangeAspect="1"/>
                      </p:cNvPicPr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3" name="images_FVinCC524_015" descr="images_FVinCC524_015"/>
                      <p:cNvPicPr>
                        <a:picLocks noChangeAspect="1"/>
                      </p:cNvPicPr>
                      <p:nvPr/>
                    </p:nvPicPr>
                    <p:blipFill>
                      <a:blip r:embed="rId61"/>
                      <a:stretch>
                        <a:fillRect/>
                      </a:stretch>
                    </p:blipFill>
                    <p:spPr>
                      <a:xfrm>
                        <a:off x="376276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4" name="images_FVinCC524_016" descr="images_FVinCC524_016"/>
                      <p:cNvPicPr>
                        <a:picLocks noChangeAspect="1"/>
                      </p:cNvPicPr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762284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5" name="images_FVinCC524_017" descr="images_FVinCC524_017"/>
                      <p:cNvPicPr>
                        <a:picLocks noChangeAspect="1"/>
                      </p:cNvPicPr>
                      <p:nvPr/>
                    </p:nvPicPr>
                    <p:blipFill>
                      <a:blip r:embed="rId63"/>
                      <a:stretch>
                        <a:fillRect/>
                      </a:stretch>
                    </p:blipFill>
                    <p:spPr>
                      <a:xfrm>
                        <a:off x="115478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6" name="images_FVinCC524_018" descr="images_FVinCC524_018"/>
                      <p:cNvPicPr>
                        <a:picLocks noChangeAspect="1"/>
                      </p:cNvPicPr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1534301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7" name="images_FVinCC524_019" descr="images_FVinCC524_019"/>
                      <p:cNvPicPr>
                        <a:picLocks noChangeAspect="1"/>
                      </p:cNvPicPr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923552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8" name="images_FVinCC524_020" descr="images_FVinCC524_020"/>
                      <p:cNvPicPr>
                        <a:picLocks noChangeAspect="1"/>
                      </p:cNvPicPr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2306317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29" name="images_FVinCC524_021" descr="images_FVinCC524_021"/>
                      <p:cNvPicPr>
                        <a:picLocks noChangeAspect="1"/>
                      </p:cNvPicPr>
                      <p:nvPr/>
                    </p:nvPicPr>
                    <p:blipFill>
                      <a:blip r:embed="rId67"/>
                      <a:stretch>
                        <a:fillRect/>
                      </a:stretch>
                    </p:blipFill>
                    <p:spPr>
                      <a:xfrm>
                        <a:off x="2689081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0" name="images_FVinCC524_022" descr="images_FVinCC524_022"/>
                      <p:cNvPicPr>
                        <a:picLocks noChangeAspect="1"/>
                      </p:cNvPicPr>
                      <p:nvPr/>
                    </p:nvPicPr>
                    <p:blipFill>
                      <a:blip r:embed="rId68"/>
                      <a:stretch>
                        <a:fillRect/>
                      </a:stretch>
                    </p:blipFill>
                    <p:spPr>
                      <a:xfrm>
                        <a:off x="3071846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1" name="images_FVinCC524_023" descr="images_FVinCC524_023"/>
                      <p:cNvPicPr>
                        <a:picLocks noChangeAspect="1"/>
                      </p:cNvPicPr>
                      <p:nvPr/>
                    </p:nvPicPr>
                    <p:blipFill>
                      <a:blip r:embed="rId69"/>
                      <a:stretch>
                        <a:fillRect/>
                      </a:stretch>
                    </p:blipFill>
                    <p:spPr>
                      <a:xfrm>
                        <a:off x="3457854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2" name="images_FVinCC524_024" descr="images_FVinCC524_024"/>
                      <p:cNvPicPr>
                        <a:picLocks noChangeAspect="1"/>
                      </p:cNvPicPr>
                      <p:nvPr/>
                    </p:nvPicPr>
                    <p:blipFill>
                      <a:blip r:embed="rId70"/>
                      <a:stretch>
                        <a:fillRect/>
                      </a:stretch>
                    </p:blipFill>
                    <p:spPr>
                      <a:xfrm>
                        <a:off x="384061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3" name="images_FVinCC524_025" descr="images_FVinCC524_025"/>
                      <p:cNvPicPr>
                        <a:picLocks noChangeAspect="1"/>
                      </p:cNvPicPr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4226626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4" name="images_FVinCC524_026" descr="images_FVinCC524_026"/>
                      <p:cNvPicPr>
                        <a:picLocks noChangeAspect="1"/>
                      </p:cNvPicPr>
                      <p:nvPr/>
                    </p:nvPicPr>
                    <p:blipFill>
                      <a:blip r:embed="rId72"/>
                      <a:stretch>
                        <a:fillRect/>
                      </a:stretch>
                    </p:blipFill>
                    <p:spPr>
                      <a:xfrm>
                        <a:off x="4599659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5" name="images_FVinCC524_027" descr="images_FVinCC524_027"/>
                      <p:cNvPicPr>
                        <a:picLocks noChangeAspect="1"/>
                      </p:cNvPicPr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4985667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36" name="images_FVinCC524_028" descr="images_FVinCC524_028"/>
                      <p:cNvPicPr>
                        <a:picLocks noChangeAspect="1"/>
                      </p:cNvPicPr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5374919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</p:grpSp>
                <p:sp>
                  <p:nvSpPr>
                    <p:cNvPr id="938" name="…"/>
                    <p:cNvSpPr txBox="1"/>
                    <p:nvPr/>
                  </p:nvSpPr>
                  <p:spPr>
                    <a:xfrm>
                      <a:off x="5691318" y="0"/>
                      <a:ext cx="450621" cy="50142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none" lIns="66559" tIns="66559" rIns="66559" bIns="66559" numCol="1" anchor="t">
                      <a:spAutoFit/>
                    </a:bodyPr>
                    <a:lstStyle>
                      <a:lvl1pPr defTabSz="914400">
                        <a:defRPr sz="2400" b="1">
                          <a:solidFill>
                            <a:srgbClr val="808080"/>
                          </a:solidFill>
                          <a:uFill>
                            <a:solidFill>
                              <a:srgbClr val="80808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lvl1pPr>
                    </a:lstStyle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b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sz="2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>
                            <a:solidFill>
                              <a:srgbClr val="80808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p:txBody>
                </p:sp>
              </p:grpSp>
            </p:grpSp>
            <p:grpSp>
              <p:nvGrpSpPr>
                <p:cNvPr id="961" name="Group"/>
                <p:cNvGrpSpPr/>
                <p:nvPr/>
              </p:nvGrpSpPr>
              <p:grpSpPr>
                <a:xfrm>
                  <a:off x="168675" y="0"/>
                  <a:ext cx="6823131" cy="648754"/>
                  <a:chOff x="0" y="0"/>
                  <a:chExt cx="6823129" cy="648753"/>
                </a:xfrm>
              </p:grpSpPr>
              <p:pic>
                <p:nvPicPr>
                  <p:cNvPr id="941" name="images800" descr="images800"/>
                  <p:cNvPicPr>
                    <a:picLocks noChangeAspect="1"/>
                  </p:cNvPicPr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0" y="317889"/>
                    <a:ext cx="330865" cy="330865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942" name="Line"/>
                  <p:cNvSpPr/>
                  <p:nvPr/>
                </p:nvSpPr>
                <p:spPr>
                  <a:xfrm flipH="1">
                    <a:off x="330865" y="489808"/>
                    <a:ext cx="301670" cy="1"/>
                  </a:xfrm>
                  <a:prstGeom prst="line">
                    <a:avLst/>
                  </a:prstGeom>
                  <a:noFill/>
                  <a:ln w="12700" cap="sq">
                    <a:solidFill>
                      <a:srgbClr val="808080"/>
                    </a:solidFill>
                    <a:prstDash val="solid"/>
                    <a:round/>
                    <a:tailEnd type="triangle" w="med" len="med"/>
                  </a:ln>
                  <a:effectLst/>
                </p:spPr>
                <p:txBody>
                  <a:bodyPr wrap="square" lIns="65023" tIns="65023" rIns="65023" bIns="65023" numCol="1" anchor="t">
                    <a:noAutofit/>
                  </a:bodyPr>
                  <a:lstStyle/>
                  <a:p>
                    <a:pPr marL="0" marR="0" lvl="0" indent="0" algn="l" defTabSz="4572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600">
                        <a:latin typeface="Helvetica"/>
                        <a:ea typeface="Helvetica"/>
                        <a:cs typeface="Helvetica"/>
                        <a:sym typeface="Helvetica"/>
                      </a:defRPr>
                    </a:pPr>
                    <a:endParaRPr kumimoji="0" sz="16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/>
                      <a:cs typeface="Helvetica"/>
                      <a:sym typeface="Helvetica"/>
                    </a:endParaRPr>
                  </a:p>
                </p:txBody>
              </p:sp>
              <p:grpSp>
                <p:nvGrpSpPr>
                  <p:cNvPr id="960" name="Group"/>
                  <p:cNvGrpSpPr/>
                  <p:nvPr/>
                </p:nvGrpSpPr>
                <p:grpSpPr>
                  <a:xfrm>
                    <a:off x="681190" y="0"/>
                    <a:ext cx="6141940" cy="648754"/>
                    <a:chOff x="0" y="0"/>
                    <a:chExt cx="6141938" cy="648753"/>
                  </a:xfrm>
                </p:grpSpPr>
                <p:grpSp>
                  <p:nvGrpSpPr>
                    <p:cNvPr id="958" name="Group"/>
                    <p:cNvGrpSpPr/>
                    <p:nvPr/>
                  </p:nvGrpSpPr>
                  <p:grpSpPr>
                    <a:xfrm>
                      <a:off x="0" y="317889"/>
                      <a:ext cx="5712272" cy="330865"/>
                      <a:chOff x="0" y="0"/>
                      <a:chExt cx="5712271" cy="330864"/>
                    </a:xfrm>
                  </p:grpSpPr>
                  <p:pic>
                    <p:nvPicPr>
                      <p:cNvPr id="943" name="images_FVinCC800_019" descr="images_FVinCC800_019"/>
                      <p:cNvPicPr>
                        <a:picLocks noChangeAspect="1"/>
                      </p:cNvPicPr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4" name="images_FVinCC800_020" descr="images_FVinCC800_020"/>
                      <p:cNvPicPr>
                        <a:picLocks noChangeAspect="1"/>
                      </p:cNvPicPr>
                      <p:nvPr/>
                    </p:nvPicPr>
                    <p:blipFill>
                      <a:blip r:embed="rId77"/>
                      <a:stretch>
                        <a:fillRect/>
                      </a:stretch>
                    </p:blipFill>
                    <p:spPr>
                      <a:xfrm>
                        <a:off x="389251" y="0"/>
                        <a:ext cx="330866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5" name="images_FVinCC800_021" descr="images_FVinCC800_021"/>
                      <p:cNvPicPr>
                        <a:picLocks noChangeAspect="1"/>
                      </p:cNvPicPr>
                      <p:nvPr/>
                    </p:nvPicPr>
                    <p:blipFill>
                      <a:blip r:embed="rId78"/>
                      <a:stretch>
                        <a:fillRect/>
                      </a:stretch>
                    </p:blipFill>
                    <p:spPr>
                      <a:xfrm>
                        <a:off x="76552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6" name="images_FVinCC800_000" descr="images_FVinCC800_000"/>
                      <p:cNvPicPr>
                        <a:picLocks noChangeAspect="1"/>
                      </p:cNvPicPr>
                      <p:nvPr/>
                    </p:nvPicPr>
                    <p:blipFill>
                      <a:blip r:embed="rId79"/>
                      <a:stretch>
                        <a:fillRect/>
                      </a:stretch>
                    </p:blipFill>
                    <p:spPr>
                      <a:xfrm>
                        <a:off x="115478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7" name="images_FVinCC800_001" descr="images_FVinCC800_001"/>
                      <p:cNvPicPr>
                        <a:picLocks noChangeAspect="1"/>
                      </p:cNvPicPr>
                      <p:nvPr/>
                    </p:nvPicPr>
                    <p:blipFill>
                      <a:blip r:embed="rId80"/>
                      <a:stretch>
                        <a:fillRect/>
                      </a:stretch>
                    </p:blipFill>
                    <p:spPr>
                      <a:xfrm>
                        <a:off x="154078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8" name="images_FVinCC800_002" descr="images_FVinCC800_002"/>
                      <p:cNvPicPr>
                        <a:picLocks noChangeAspect="1"/>
                      </p:cNvPicPr>
                      <p:nvPr/>
                    </p:nvPicPr>
                    <p:blipFill>
                      <a:blip r:embed="rId81"/>
                      <a:stretch>
                        <a:fillRect/>
                      </a:stretch>
                    </p:blipFill>
                    <p:spPr>
                      <a:xfrm>
                        <a:off x="1917065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49" name="images_FVinCC800_003" descr="images_FVinCC800_003"/>
                      <p:cNvPicPr>
                        <a:picLocks noChangeAspect="1"/>
                      </p:cNvPicPr>
                      <p:nvPr/>
                    </p:nvPicPr>
                    <p:blipFill>
                      <a:blip r:embed="rId82"/>
                      <a:stretch>
                        <a:fillRect/>
                      </a:stretch>
                    </p:blipFill>
                    <p:spPr>
                      <a:xfrm>
                        <a:off x="2303073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0" name="images_FVinCC800_004" descr="images_FVinCC800_004"/>
                      <p:cNvPicPr>
                        <a:picLocks noChangeAspect="1"/>
                      </p:cNvPicPr>
                      <p:nvPr/>
                    </p:nvPicPr>
                    <p:blipFill>
                      <a:blip r:embed="rId83"/>
                      <a:stretch>
                        <a:fillRect/>
                      </a:stretch>
                    </p:blipFill>
                    <p:spPr>
                      <a:xfrm>
                        <a:off x="268583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1" name="images_FVinCC800_005" descr="images_FVinCC800_005"/>
                      <p:cNvPicPr>
                        <a:picLocks noChangeAspect="1"/>
                      </p:cNvPicPr>
                      <p:nvPr/>
                    </p:nvPicPr>
                    <p:blipFill>
                      <a:blip r:embed="rId84"/>
                      <a:stretch>
                        <a:fillRect/>
                      </a:stretch>
                    </p:blipFill>
                    <p:spPr>
                      <a:xfrm>
                        <a:off x="306535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2" name="images_FVinCC800_006" descr="images_FVinCC800_006"/>
                      <p:cNvPicPr>
                        <a:picLocks noChangeAspect="1"/>
                      </p:cNvPicPr>
                      <p:nvPr/>
                    </p:nvPicPr>
                    <p:blipFill>
                      <a:blip r:embed="rId85"/>
                      <a:stretch>
                        <a:fillRect/>
                      </a:stretch>
                    </p:blipFill>
                    <p:spPr>
                      <a:xfrm>
                        <a:off x="3454610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3" name="images_FVinCC800_007" descr="images_FVinCC800_007"/>
                      <p:cNvPicPr>
                        <a:picLocks noChangeAspect="1"/>
                      </p:cNvPicPr>
                      <p:nvPr/>
                    </p:nvPicPr>
                    <p:blipFill>
                      <a:blip r:embed="rId86"/>
                      <a:stretch>
                        <a:fillRect/>
                      </a:stretch>
                    </p:blipFill>
                    <p:spPr>
                      <a:xfrm>
                        <a:off x="3840618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4" name="images_FVinCC800_008" descr="images_FVinCC800_008"/>
                      <p:cNvPicPr>
                        <a:picLocks noChangeAspect="1"/>
                      </p:cNvPicPr>
                      <p:nvPr/>
                    </p:nvPicPr>
                    <p:blipFill>
                      <a:blip r:embed="rId87"/>
                      <a:stretch>
                        <a:fillRect/>
                      </a:stretch>
                    </p:blipFill>
                    <p:spPr>
                      <a:xfrm>
                        <a:off x="4216895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5" name="images_FVinCC800_009" descr="images_FVinCC800_009"/>
                      <p:cNvPicPr>
                        <a:picLocks noChangeAspect="1"/>
                      </p:cNvPicPr>
                      <p:nvPr/>
                    </p:nvPicPr>
                    <p:blipFill>
                      <a:blip r:embed="rId88"/>
                      <a:stretch>
                        <a:fillRect/>
                      </a:stretch>
                    </p:blipFill>
                    <p:spPr>
                      <a:xfrm>
                        <a:off x="4602903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6" name="images_FVinCC800_010" descr="images_FVinCC800_010"/>
                      <p:cNvPicPr>
                        <a:picLocks noChangeAspect="1"/>
                      </p:cNvPicPr>
                      <p:nvPr/>
                    </p:nvPicPr>
                    <p:blipFill>
                      <a:blip r:embed="rId89"/>
                      <a:stretch>
                        <a:fillRect/>
                      </a:stretch>
                    </p:blipFill>
                    <p:spPr>
                      <a:xfrm>
                        <a:off x="4995399" y="0"/>
                        <a:ext cx="330865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  <p:pic>
                    <p:nvPicPr>
                      <p:cNvPr id="957" name="images_FVinCC800_011" descr="images_FVinCC800_011"/>
                      <p:cNvPicPr>
                        <a:picLocks noChangeAspect="1"/>
                      </p:cNvPicPr>
                      <p:nvPr/>
                    </p:nvPicPr>
                    <p:blipFill>
                      <a:blip r:embed="rId90"/>
                      <a:stretch>
                        <a:fillRect/>
                      </a:stretch>
                    </p:blipFill>
                    <p:spPr>
                      <a:xfrm>
                        <a:off x="5378163" y="0"/>
                        <a:ext cx="334109" cy="330865"/>
                      </a:xfrm>
                      <a:prstGeom prst="rect">
                        <a:avLst/>
                      </a:prstGeom>
                      <a:ln w="12700" cap="flat">
                        <a:noFill/>
                        <a:miter lim="400000"/>
                      </a:ln>
                      <a:effectLst/>
                    </p:spPr>
                  </p:pic>
                </p:grpSp>
                <p:sp>
                  <p:nvSpPr>
                    <p:cNvPr id="959" name="…"/>
                    <p:cNvSpPr txBox="1"/>
                    <p:nvPr/>
                  </p:nvSpPr>
                  <p:spPr>
                    <a:xfrm>
                      <a:off x="5691318" y="0"/>
                      <a:ext cx="450621" cy="501420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xmlns="" val="1"/>
                      </a:ext>
                    </a:extLst>
                  </p:spPr>
                  <p:txBody>
                    <a:bodyPr wrap="none" lIns="66559" tIns="66559" rIns="66559" bIns="66559" numCol="1" anchor="t">
                      <a:spAutoFit/>
                    </a:bodyPr>
                    <a:lstStyle>
                      <a:lvl1pPr defTabSz="914400">
                        <a:defRPr sz="2400" b="1">
                          <a:solidFill>
                            <a:srgbClr val="808080"/>
                          </a:solidFill>
                          <a:uFill>
                            <a:solidFill>
                              <a:srgbClr val="80808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lvl1pPr>
                    </a:lstStyle>
                    <a:p>
                      <a:pPr marL="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b="0">
                          <a:solidFill>
                            <a:srgbClr val="000000"/>
                          </a:solidFill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kumimoji="0" sz="24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>
                            <a:solidFill>
                              <a:srgbClr val="808080"/>
                            </a:solidFill>
                          </a:u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…</a:t>
                      </a:r>
                    </a:p>
                  </p:txBody>
                </p:sp>
              </p:grpSp>
            </p:grpSp>
            <p:grpSp>
              <p:nvGrpSpPr>
                <p:cNvPr id="979" name="Group"/>
                <p:cNvGrpSpPr/>
                <p:nvPr/>
              </p:nvGrpSpPr>
              <p:grpSpPr>
                <a:xfrm>
                  <a:off x="849866" y="1102880"/>
                  <a:ext cx="6141940" cy="681192"/>
                  <a:chOff x="0" y="0"/>
                  <a:chExt cx="6141938" cy="681190"/>
                </a:xfrm>
              </p:grpSpPr>
              <p:grpSp>
                <p:nvGrpSpPr>
                  <p:cNvPr id="977" name="Group"/>
                  <p:cNvGrpSpPr/>
                  <p:nvPr/>
                </p:nvGrpSpPr>
                <p:grpSpPr>
                  <a:xfrm>
                    <a:off x="0" y="350326"/>
                    <a:ext cx="5715516" cy="330865"/>
                    <a:chOff x="0" y="0"/>
                    <a:chExt cx="5715515" cy="330864"/>
                  </a:xfrm>
                </p:grpSpPr>
                <p:pic>
                  <p:nvPicPr>
                    <p:cNvPr id="962" name="images_FVinCC780_003" descr="images_FVinCC780_003"/>
                    <p:cNvPicPr>
                      <a:picLocks noChangeAspect="1"/>
                    </p:cNvPicPr>
                    <p:nvPr/>
                  </p:nvPicPr>
                  <p:blipFill>
                    <a:blip r:embed="rId91"/>
                    <a:stretch>
                      <a:fillRect/>
                    </a:stretch>
                  </p:blipFill>
                  <p:spPr>
                    <a:xfrm>
                      <a:off x="0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3" name="images_FVinCC780_004" descr="images_FVinCC780_004"/>
                    <p:cNvPicPr>
                      <a:picLocks noChangeAspect="1"/>
                    </p:cNvPicPr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389251" y="0"/>
                      <a:ext cx="33086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4" name="images_FVinCC780_005" descr="images_FVinCC780_005"/>
                    <p:cNvPicPr>
                      <a:picLocks noChangeAspect="1"/>
                    </p:cNvPicPr>
                    <p:nvPr/>
                  </p:nvPicPr>
                  <p:blipFill>
                    <a:blip r:embed="rId93"/>
                    <a:stretch>
                      <a:fillRect/>
                    </a:stretch>
                  </p:blipFill>
                  <p:spPr>
                    <a:xfrm>
                      <a:off x="762285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5" name="images_FVinCC780_006" descr="images_FVinCC780_006"/>
                    <p:cNvPicPr>
                      <a:picLocks noChangeAspect="1"/>
                    </p:cNvPicPr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1148293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6" name="images_FVinCC780_007" descr="images_FVinCC780_007"/>
                    <p:cNvPicPr>
                      <a:picLocks noChangeAspect="1"/>
                    </p:cNvPicPr>
                    <p:nvPr/>
                  </p:nvPicPr>
                  <p:blipFill>
                    <a:blip r:embed="rId95"/>
                    <a:stretch>
                      <a:fillRect/>
                    </a:stretch>
                  </p:blipFill>
                  <p:spPr>
                    <a:xfrm>
                      <a:off x="1524570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7" name="images_FVinCC780_008" descr="images_FVinCC780_008"/>
                    <p:cNvPicPr>
                      <a:picLocks noChangeAspect="1"/>
                    </p:cNvPicPr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1913821" y="0"/>
                      <a:ext cx="33086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8" name="images_FVinCC780_009" descr="images_FVinCC780_009"/>
                    <p:cNvPicPr>
                      <a:picLocks noChangeAspect="1"/>
                    </p:cNvPicPr>
                    <p:nvPr/>
                  </p:nvPicPr>
                  <p:blipFill>
                    <a:blip r:embed="rId97"/>
                    <a:stretch>
                      <a:fillRect/>
                    </a:stretch>
                  </p:blipFill>
                  <p:spPr>
                    <a:xfrm>
                      <a:off x="2299829" y="0"/>
                      <a:ext cx="33086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69" name="images_FVinCC780_010" descr="images_FVinCC780_010"/>
                    <p:cNvPicPr>
                      <a:picLocks noChangeAspect="1"/>
                    </p:cNvPicPr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2685838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0" name="images_FVinCC780_011" descr="images_FVinCC780_011"/>
                    <p:cNvPicPr>
                      <a:picLocks noChangeAspect="1"/>
                    </p:cNvPicPr>
                    <p:nvPr/>
                  </p:nvPicPr>
                  <p:blipFill>
                    <a:blip r:embed="rId99"/>
                    <a:stretch>
                      <a:fillRect/>
                    </a:stretch>
                  </p:blipFill>
                  <p:spPr>
                    <a:xfrm>
                      <a:off x="3065358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1" name="images_FVinCC780_012" descr="images_FVinCC780_012"/>
                    <p:cNvPicPr>
                      <a:picLocks noChangeAspect="1"/>
                    </p:cNvPicPr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3451366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2" name="images_FVinCC780_013" descr="images_FVinCC780_013"/>
                    <p:cNvPicPr>
                      <a:picLocks noChangeAspect="1"/>
                    </p:cNvPicPr>
                    <p:nvPr/>
                  </p:nvPicPr>
                  <p:blipFill>
                    <a:blip r:embed="rId101"/>
                    <a:stretch>
                      <a:fillRect/>
                    </a:stretch>
                  </p:blipFill>
                  <p:spPr>
                    <a:xfrm>
                      <a:off x="3837375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3" name="images_FVinCC780_014" descr="images_FVinCC780_014"/>
                    <p:cNvPicPr>
                      <a:picLocks noChangeAspect="1"/>
                    </p:cNvPicPr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4216895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4" name="images_FVinCC780_000" descr="images_FVinCC780_000"/>
                    <p:cNvPicPr>
                      <a:picLocks noChangeAspect="1"/>
                    </p:cNvPicPr>
                    <p:nvPr/>
                  </p:nvPicPr>
                  <p:blipFill>
                    <a:blip r:embed="rId103"/>
                    <a:stretch>
                      <a:fillRect/>
                    </a:stretch>
                  </p:blipFill>
                  <p:spPr>
                    <a:xfrm>
                      <a:off x="4619122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5" name="images_FVinCC780_001" descr="images_FVinCC780_001"/>
                    <p:cNvPicPr>
                      <a:picLocks noChangeAspect="1"/>
                    </p:cNvPicPr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5005130" y="0"/>
                      <a:ext cx="330866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976" name="images_FVinCC780_002" descr="images_FVinCC780_002"/>
                    <p:cNvPicPr>
                      <a:picLocks noChangeAspect="1"/>
                    </p:cNvPicPr>
                    <p:nvPr/>
                  </p:nvPicPr>
                  <p:blipFill>
                    <a:blip r:embed="rId105"/>
                    <a:stretch>
                      <a:fillRect/>
                    </a:stretch>
                  </p:blipFill>
                  <p:spPr>
                    <a:xfrm>
                      <a:off x="5384651" y="0"/>
                      <a:ext cx="330865" cy="330865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978" name="…"/>
                  <p:cNvSpPr txBox="1"/>
                  <p:nvPr/>
                </p:nvSpPr>
                <p:spPr>
                  <a:xfrm>
                    <a:off x="5691318" y="0"/>
                    <a:ext cx="450621" cy="501420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none" lIns="66559" tIns="66559" rIns="66559" bIns="66559" numCol="1" anchor="t">
                    <a:spAutoFit/>
                  </a:bodyPr>
                  <a:lstStyle>
                    <a:lvl1pPr defTabSz="914400">
                      <a:defRPr sz="2400" b="1">
                        <a:solidFill>
                          <a:srgbClr val="808080"/>
                        </a:solidFill>
                        <a:uFill>
                          <a:solidFill>
                            <a:srgbClr val="808080"/>
                          </a:solidFill>
                        </a:uFill>
                        <a:latin typeface="Helvetica"/>
                        <a:ea typeface="Helvetica"/>
                        <a:cs typeface="Helvetica"/>
                        <a:sym typeface="Helvetica"/>
                      </a:defRPr>
                    </a:lvl1pPr>
                  </a:lstStyle>
                  <a:p>
                    <a:pPr marL="0" marR="0" lvl="0" indent="0" algn="ctr" defTabSz="914400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b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r>
                      <a:rPr kumimoji="0" sz="24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>
                          <a:solidFill>
                            <a:srgbClr val="808080"/>
                          </a:solidFill>
                        </a:uFill>
                        <a:latin typeface="Helvetica"/>
                        <a:ea typeface="Helvetica"/>
                        <a:cs typeface="Helvetica"/>
                        <a:sym typeface="Helvetica"/>
                      </a:rPr>
                      <a:t>…</a:t>
                    </a:r>
                  </a:p>
                </p:txBody>
              </p:sp>
            </p:grpSp>
          </p:grpSp>
        </p:grpSp>
      </p:grpSp>
      <p:grpSp>
        <p:nvGrpSpPr>
          <p:cNvPr id="991" name="Group"/>
          <p:cNvGrpSpPr/>
          <p:nvPr/>
        </p:nvGrpSpPr>
        <p:grpSpPr>
          <a:xfrm>
            <a:off x="432127" y="3253458"/>
            <a:ext cx="4986540" cy="4007556"/>
            <a:chOff x="0" y="0"/>
            <a:chExt cx="4986538" cy="4007554"/>
          </a:xfrm>
        </p:grpSpPr>
        <p:pic>
          <p:nvPicPr>
            <p:cNvPr id="983" name="IFWN-sequence-035" descr="IFWN-sequence-035"/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0" y="0"/>
              <a:ext cx="4986539" cy="4007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4" name="Circle"/>
            <p:cNvSpPr/>
            <p:nvPr/>
          </p:nvSpPr>
          <p:spPr>
            <a:xfrm>
              <a:off x="2883897" y="2454687"/>
              <a:ext cx="766790" cy="766789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5" name="Circle"/>
            <p:cNvSpPr/>
            <p:nvPr/>
          </p:nvSpPr>
          <p:spPr>
            <a:xfrm>
              <a:off x="2666881" y="704095"/>
              <a:ext cx="544951" cy="544951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6" name="Circle"/>
            <p:cNvSpPr/>
            <p:nvPr/>
          </p:nvSpPr>
          <p:spPr>
            <a:xfrm>
              <a:off x="3105736" y="2893541"/>
              <a:ext cx="438856" cy="438856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" name="Circle"/>
            <p:cNvSpPr/>
            <p:nvPr/>
          </p:nvSpPr>
          <p:spPr>
            <a:xfrm>
              <a:off x="2338946" y="1798818"/>
              <a:ext cx="983807" cy="983806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Circle"/>
            <p:cNvSpPr/>
            <p:nvPr/>
          </p:nvSpPr>
          <p:spPr>
            <a:xfrm>
              <a:off x="2449866" y="1142948"/>
              <a:ext cx="766789" cy="766790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Circle"/>
            <p:cNvSpPr/>
            <p:nvPr/>
          </p:nvSpPr>
          <p:spPr>
            <a:xfrm>
              <a:off x="1885625" y="2695816"/>
              <a:ext cx="655870" cy="655870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Circle"/>
            <p:cNvSpPr/>
            <p:nvPr/>
          </p:nvSpPr>
          <p:spPr>
            <a:xfrm>
              <a:off x="2994816" y="1798818"/>
              <a:ext cx="438856" cy="438856"/>
            </a:xfrm>
            <a:prstGeom prst="ellipse">
              <a:avLst/>
            </a:prstGeom>
            <a:noFill/>
            <a:ln w="12700" cap="sq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92" name="Source: B. Leibe"/>
          <p:cNvSpPr txBox="1"/>
          <p:nvPr/>
        </p:nvSpPr>
        <p:spPr>
          <a:xfrm>
            <a:off x="11019673" y="9293013"/>
            <a:ext cx="1645119" cy="3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1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t>Source: B. Leibe</a:t>
            </a:r>
          </a:p>
        </p:txBody>
      </p:sp>
    </p:spTree>
    <p:extLst>
      <p:ext uri="{BB962C8B-B14F-4D97-AF65-F5344CB8AC3E}">
        <p14:creationId xmlns:p14="http://schemas.microsoft.com/office/powerpoint/2010/main" val="404867126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" grpId="0" animBg="1" advAuto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Dictionary Learning:…"/>
          <p:cNvSpPr txBox="1"/>
          <p:nvPr/>
        </p:nvSpPr>
        <p:spPr>
          <a:xfrm>
            <a:off x="2782163" y="2010252"/>
            <a:ext cx="7440474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A6AAA9"/>
                </a:solidFill>
              </a:defRPr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A6AAA9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Dictionary Learning: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A6AAA9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A6AAA9"/>
                </a:solidFill>
              </a:defRPr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A6AAA9"/>
                </a:solidFill>
                <a:effectLst/>
                <a:uLnTx/>
                <a:uFillTx/>
                <a:latin typeface="Helvetica Light"/>
                <a:sym typeface="Helvetica Light"/>
              </a:rPr>
              <a:t>Learn Visual Words using clustering</a:t>
            </a:r>
          </a:p>
        </p:txBody>
      </p:sp>
      <p:sp>
        <p:nvSpPr>
          <p:cNvPr id="376" name="Encode:…"/>
          <p:cNvSpPr txBox="1"/>
          <p:nvPr/>
        </p:nvSpPr>
        <p:spPr>
          <a:xfrm>
            <a:off x="2655519" y="4006849"/>
            <a:ext cx="769376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Encode: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build Bags-of-Words (BOW) vectors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for each image</a:t>
            </a:r>
          </a:p>
        </p:txBody>
      </p:sp>
      <p:sp>
        <p:nvSpPr>
          <p:cNvPr id="377" name="Classify:…"/>
          <p:cNvSpPr txBox="1"/>
          <p:nvPr/>
        </p:nvSpPr>
        <p:spPr>
          <a:xfrm>
            <a:off x="3150209" y="6549540"/>
            <a:ext cx="6704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A6AAA9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Classify: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A6AAA9"/>
                </a:solidFill>
              </a:defRPr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A6AAA9"/>
                </a:solidFill>
                <a:effectLst/>
                <a:uLnTx/>
                <a:uFillTx/>
                <a:latin typeface="Helvetica Light"/>
                <a:sym typeface="Helvetica Light"/>
              </a:rPr>
              <a:t> Train and test data using BOWs</a:t>
            </a:r>
          </a:p>
        </p:txBody>
      </p:sp>
    </p:spTree>
    <p:extLst>
      <p:ext uri="{BB962C8B-B14F-4D97-AF65-F5344CB8AC3E}">
        <p14:creationId xmlns:p14="http://schemas.microsoft.com/office/powerpoint/2010/main" val="35509008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Oval"/>
          <p:cNvSpPr/>
          <p:nvPr/>
        </p:nvSpPr>
        <p:spPr>
          <a:xfrm>
            <a:off x="1100223" y="446911"/>
            <a:ext cx="1412983" cy="2095670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0" name="Oval"/>
          <p:cNvSpPr/>
          <p:nvPr/>
        </p:nvSpPr>
        <p:spPr>
          <a:xfrm>
            <a:off x="6742880" y="6460548"/>
            <a:ext cx="1666984" cy="1502232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1" name="Oval"/>
          <p:cNvSpPr/>
          <p:nvPr/>
        </p:nvSpPr>
        <p:spPr>
          <a:xfrm>
            <a:off x="9011796" y="937876"/>
            <a:ext cx="1666983" cy="1113741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2" name="Oval"/>
          <p:cNvSpPr/>
          <p:nvPr/>
        </p:nvSpPr>
        <p:spPr>
          <a:xfrm>
            <a:off x="2667808" y="6778407"/>
            <a:ext cx="1666984" cy="1914741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3" name="Oval"/>
          <p:cNvSpPr/>
          <p:nvPr/>
        </p:nvSpPr>
        <p:spPr>
          <a:xfrm>
            <a:off x="10670936" y="8157348"/>
            <a:ext cx="1539983" cy="1284000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384" name="ermine" descr="ermine"/>
          <p:cNvPicPr>
            <a:picLocks noChangeAspect="1"/>
          </p:cNvPicPr>
          <p:nvPr/>
        </p:nvPicPr>
        <p:blipFill>
          <a:blip r:embed="rId2"/>
          <a:srcRect l="50568" t="17148" r="37727" b="76851"/>
          <a:stretch>
            <a:fillRect/>
          </a:stretch>
        </p:blipFill>
        <p:spPr>
          <a:xfrm>
            <a:off x="1635383" y="1140701"/>
            <a:ext cx="541867" cy="379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ermine" descr="ermine"/>
          <p:cNvPicPr>
            <a:picLocks noChangeAspect="1"/>
          </p:cNvPicPr>
          <p:nvPr/>
        </p:nvPicPr>
        <p:blipFill>
          <a:blip r:embed="rId2"/>
          <a:srcRect l="49399" t="22293" r="38897" b="71706"/>
          <a:stretch>
            <a:fillRect/>
          </a:stretch>
        </p:blipFill>
        <p:spPr>
          <a:xfrm>
            <a:off x="2969957" y="7147334"/>
            <a:ext cx="541868" cy="379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violin" descr="violin"/>
          <p:cNvPicPr>
            <a:picLocks noChangeAspect="1"/>
          </p:cNvPicPr>
          <p:nvPr/>
        </p:nvPicPr>
        <p:blipFill>
          <a:blip r:embed="rId3"/>
          <a:srcRect t="76233"/>
          <a:stretch>
            <a:fillRect/>
          </a:stretch>
        </p:blipFill>
        <p:spPr>
          <a:xfrm>
            <a:off x="7513669" y="6676056"/>
            <a:ext cx="758614" cy="392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ermine" descr="ermine"/>
          <p:cNvPicPr>
            <a:picLocks noChangeAspect="1"/>
          </p:cNvPicPr>
          <p:nvPr/>
        </p:nvPicPr>
        <p:blipFill>
          <a:blip r:embed="rId2"/>
          <a:srcRect l="57590" t="4288" r="29534" b="88853"/>
          <a:stretch>
            <a:fillRect/>
          </a:stretch>
        </p:blipFill>
        <p:spPr>
          <a:xfrm>
            <a:off x="3535376" y="7968621"/>
            <a:ext cx="489070" cy="355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ermine" descr="ermine"/>
          <p:cNvPicPr>
            <a:picLocks noChangeAspect="1"/>
          </p:cNvPicPr>
          <p:nvPr/>
        </p:nvPicPr>
        <p:blipFill>
          <a:blip r:embed="rId2"/>
          <a:srcRect l="58762" t="14577" r="31876" b="79422"/>
          <a:stretch>
            <a:fillRect/>
          </a:stretch>
        </p:blipFill>
        <p:spPr>
          <a:xfrm>
            <a:off x="1562239" y="1752408"/>
            <a:ext cx="489070" cy="428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ermine" descr="ermine"/>
          <p:cNvPicPr>
            <a:picLocks noChangeAspect="1"/>
          </p:cNvPicPr>
          <p:nvPr/>
        </p:nvPicPr>
        <p:blipFill>
          <a:blip r:embed="rId2"/>
          <a:srcRect l="58762" t="27437" r="31876" b="67418"/>
          <a:stretch>
            <a:fillRect/>
          </a:stretch>
        </p:blipFill>
        <p:spPr>
          <a:xfrm>
            <a:off x="3678107" y="2239156"/>
            <a:ext cx="489071" cy="367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ermine" descr="ermine"/>
          <p:cNvPicPr>
            <a:picLocks noChangeAspect="1"/>
          </p:cNvPicPr>
          <p:nvPr/>
        </p:nvPicPr>
        <p:blipFill>
          <a:blip r:embed="rId2"/>
          <a:srcRect l="59932" t="23150" r="31875" b="71706"/>
          <a:stretch>
            <a:fillRect/>
          </a:stretch>
        </p:blipFill>
        <p:spPr>
          <a:xfrm>
            <a:off x="2996349" y="7690407"/>
            <a:ext cx="489070" cy="41945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bicycle" descr="bicycle"/>
          <p:cNvPicPr>
            <a:picLocks noChangeAspect="1"/>
          </p:cNvPicPr>
          <p:nvPr/>
        </p:nvPicPr>
        <p:blipFill>
          <a:blip r:embed="rId4"/>
          <a:srcRect l="67500" t="75458"/>
          <a:stretch>
            <a:fillRect/>
          </a:stretch>
        </p:blipFill>
        <p:spPr>
          <a:xfrm>
            <a:off x="9886904" y="1600765"/>
            <a:ext cx="550204" cy="248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bicycle" descr="bicycle"/>
          <p:cNvPicPr>
            <a:picLocks noChangeAspect="1"/>
          </p:cNvPicPr>
          <p:nvPr/>
        </p:nvPicPr>
        <p:blipFill>
          <a:blip r:embed="rId4"/>
          <a:srcRect l="20000" r="55000" b="54236"/>
          <a:stretch>
            <a:fillRect/>
          </a:stretch>
        </p:blipFill>
        <p:spPr>
          <a:xfrm>
            <a:off x="11586097" y="8264125"/>
            <a:ext cx="362982" cy="39651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393" name="bicycle" descr="bicycle"/>
          <p:cNvPicPr>
            <a:picLocks noChangeAspect="1"/>
          </p:cNvPicPr>
          <p:nvPr/>
        </p:nvPicPr>
        <p:blipFill>
          <a:blip r:embed="rId4"/>
          <a:srcRect t="33188" r="60000"/>
          <a:stretch>
            <a:fillRect/>
          </a:stretch>
        </p:blipFill>
        <p:spPr>
          <a:xfrm>
            <a:off x="9384211" y="1086924"/>
            <a:ext cx="489071" cy="487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bicycle" descr="bicycle"/>
          <p:cNvPicPr>
            <a:picLocks noChangeAspect="1"/>
          </p:cNvPicPr>
          <p:nvPr/>
        </p:nvPicPr>
        <p:blipFill>
          <a:blip r:embed="rId4"/>
          <a:srcRect l="32499" t="20612" r="22500" b="37468"/>
          <a:stretch>
            <a:fillRect/>
          </a:stretch>
        </p:blipFill>
        <p:spPr>
          <a:xfrm>
            <a:off x="11024499" y="8784645"/>
            <a:ext cx="550204" cy="305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violin" descr="violin"/>
          <p:cNvPicPr>
            <a:picLocks noChangeAspect="1"/>
          </p:cNvPicPr>
          <p:nvPr/>
        </p:nvPicPr>
        <p:blipFill>
          <a:blip r:embed="rId3"/>
          <a:srcRect t="26286" b="52683"/>
          <a:stretch>
            <a:fillRect/>
          </a:stretch>
        </p:blipFill>
        <p:spPr>
          <a:xfrm>
            <a:off x="7391630" y="7248963"/>
            <a:ext cx="672471" cy="614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violin" descr="violin"/>
          <p:cNvPicPr>
            <a:picLocks noChangeAspect="1"/>
          </p:cNvPicPr>
          <p:nvPr/>
        </p:nvPicPr>
        <p:blipFill>
          <a:blip r:embed="rId3"/>
          <a:srcRect t="50054" b="26286"/>
          <a:stretch>
            <a:fillRect/>
          </a:stretch>
        </p:blipFill>
        <p:spPr>
          <a:xfrm>
            <a:off x="6865770" y="6931445"/>
            <a:ext cx="733605" cy="415635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Encode:…"/>
          <p:cNvSpPr txBox="1"/>
          <p:nvPr/>
        </p:nvSpPr>
        <p:spPr>
          <a:xfrm>
            <a:off x="2655519" y="4006849"/>
            <a:ext cx="769376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Encode: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build Bags-of-Words (BOW) vectors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for each image</a:t>
            </a:r>
          </a:p>
        </p:txBody>
      </p:sp>
      <p:sp>
        <p:nvSpPr>
          <p:cNvPr id="398" name="1. Quantization: image features gets associated to a visual word (nearest cluster center)"/>
          <p:cNvSpPr txBox="1"/>
          <p:nvPr/>
        </p:nvSpPr>
        <p:spPr>
          <a:xfrm>
            <a:off x="4138447" y="2229529"/>
            <a:ext cx="6188073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1. Quantization: image features gets associated to a visual word (nearest cluster center)</a:t>
            </a:r>
          </a:p>
        </p:txBody>
      </p:sp>
      <p:pic>
        <p:nvPicPr>
          <p:cNvPr id="400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71810" y="964363"/>
            <a:ext cx="1311790" cy="12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917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quare"/>
          <p:cNvSpPr/>
          <p:nvPr/>
        </p:nvSpPr>
        <p:spPr>
          <a:xfrm>
            <a:off x="3004542" y="8669185"/>
            <a:ext cx="216748" cy="216748"/>
          </a:xfrm>
          <a:prstGeom prst="rect">
            <a:avLst/>
          </a:prstGeom>
          <a:solidFill>
            <a:srgbClr val="B1EBA3"/>
          </a:solidFill>
          <a:ln w="12700">
            <a:solidFill>
              <a:srgbClr val="5D483D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04" name="Square"/>
          <p:cNvSpPr/>
          <p:nvPr/>
        </p:nvSpPr>
        <p:spPr>
          <a:xfrm>
            <a:off x="1704062" y="8669185"/>
            <a:ext cx="216748" cy="216748"/>
          </a:xfrm>
          <a:prstGeom prst="rect">
            <a:avLst/>
          </a:prstGeom>
          <a:solidFill>
            <a:srgbClr val="B1EBA3"/>
          </a:solidFill>
          <a:ln w="12700">
            <a:solidFill>
              <a:srgbClr val="5D483D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05" name="Rectangle"/>
          <p:cNvSpPr/>
          <p:nvPr/>
        </p:nvSpPr>
        <p:spPr>
          <a:xfrm>
            <a:off x="2354302" y="6610092"/>
            <a:ext cx="216748" cy="2275841"/>
          </a:xfrm>
          <a:prstGeom prst="rect">
            <a:avLst/>
          </a:prstGeom>
          <a:solidFill>
            <a:srgbClr val="B1EBA3"/>
          </a:solidFill>
          <a:ln w="12700">
            <a:solidFill>
              <a:srgbClr val="5D483D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06" name="Rectangle"/>
          <p:cNvSpPr/>
          <p:nvPr/>
        </p:nvSpPr>
        <p:spPr>
          <a:xfrm>
            <a:off x="3979902" y="7260332"/>
            <a:ext cx="216748" cy="1625601"/>
          </a:xfrm>
          <a:prstGeom prst="rect">
            <a:avLst/>
          </a:prstGeom>
          <a:solidFill>
            <a:srgbClr val="B1EBA3"/>
          </a:solidFill>
          <a:ln w="12700">
            <a:solidFill>
              <a:srgbClr val="5D483D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07" name="Line"/>
          <p:cNvSpPr/>
          <p:nvPr/>
        </p:nvSpPr>
        <p:spPr>
          <a:xfrm>
            <a:off x="1162195" y="8885932"/>
            <a:ext cx="3576321" cy="1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08" name="Line"/>
          <p:cNvSpPr/>
          <p:nvPr/>
        </p:nvSpPr>
        <p:spPr>
          <a:xfrm flipV="1">
            <a:off x="1174896" y="6597391"/>
            <a:ext cx="1" cy="2301242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409" name="ermine" descr="ermine"/>
          <p:cNvPicPr>
            <a:picLocks noChangeAspect="1"/>
          </p:cNvPicPr>
          <p:nvPr/>
        </p:nvPicPr>
        <p:blipFill>
          <a:blip r:embed="rId2"/>
          <a:srcRect l="50568" t="17148" r="37727" b="76851"/>
          <a:stretch>
            <a:fillRect/>
          </a:stretch>
        </p:blipFill>
        <p:spPr>
          <a:xfrm>
            <a:off x="3763156" y="9016883"/>
            <a:ext cx="541867" cy="379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bicycle" descr="bicycle"/>
          <p:cNvPicPr>
            <a:picLocks noChangeAspect="1"/>
          </p:cNvPicPr>
          <p:nvPr/>
        </p:nvPicPr>
        <p:blipFill>
          <a:blip r:embed="rId3"/>
          <a:srcRect l="20000" r="55000" b="54236"/>
          <a:stretch>
            <a:fillRect/>
          </a:stretch>
        </p:blipFill>
        <p:spPr>
          <a:xfrm>
            <a:off x="1487315" y="8994305"/>
            <a:ext cx="444783" cy="485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ermine" descr="ermine"/>
          <p:cNvPicPr>
            <a:picLocks noChangeAspect="1"/>
          </p:cNvPicPr>
          <p:nvPr/>
        </p:nvPicPr>
        <p:blipFill>
          <a:blip r:embed="rId2"/>
          <a:srcRect l="49399" t="22293" r="38897" b="71706"/>
          <a:stretch>
            <a:fillRect/>
          </a:stretch>
        </p:blipFill>
        <p:spPr>
          <a:xfrm>
            <a:off x="2137555" y="8994305"/>
            <a:ext cx="541868" cy="37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violin" descr="violin"/>
          <p:cNvPicPr>
            <a:picLocks noChangeAspect="1"/>
          </p:cNvPicPr>
          <p:nvPr/>
        </p:nvPicPr>
        <p:blipFill>
          <a:blip r:embed="rId4"/>
          <a:srcRect t="76233"/>
          <a:stretch>
            <a:fillRect/>
          </a:stretch>
        </p:blipFill>
        <p:spPr>
          <a:xfrm>
            <a:off x="2787795" y="9046234"/>
            <a:ext cx="758615" cy="392854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quare"/>
          <p:cNvSpPr/>
          <p:nvPr/>
        </p:nvSpPr>
        <p:spPr>
          <a:xfrm>
            <a:off x="7110028" y="8634590"/>
            <a:ext cx="216748" cy="216748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14" name="Rectangle"/>
          <p:cNvSpPr/>
          <p:nvPr/>
        </p:nvSpPr>
        <p:spPr>
          <a:xfrm>
            <a:off x="5809549" y="7225738"/>
            <a:ext cx="216747" cy="1625601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15" name="Square"/>
          <p:cNvSpPr/>
          <p:nvPr/>
        </p:nvSpPr>
        <p:spPr>
          <a:xfrm>
            <a:off x="6459788" y="8634590"/>
            <a:ext cx="216748" cy="216748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16" name="Rectangle"/>
          <p:cNvSpPr/>
          <p:nvPr/>
        </p:nvSpPr>
        <p:spPr>
          <a:xfrm>
            <a:off x="8085388" y="8742964"/>
            <a:ext cx="216748" cy="10837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17" name="Line"/>
          <p:cNvSpPr/>
          <p:nvPr/>
        </p:nvSpPr>
        <p:spPr>
          <a:xfrm>
            <a:off x="5267682" y="8851338"/>
            <a:ext cx="3576321" cy="1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18" name="Line"/>
          <p:cNvSpPr/>
          <p:nvPr/>
        </p:nvSpPr>
        <p:spPr>
          <a:xfrm flipV="1">
            <a:off x="5293082" y="7225738"/>
            <a:ext cx="1" cy="1625600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419" name="ermine" descr="ermine"/>
          <p:cNvPicPr>
            <a:picLocks noChangeAspect="1"/>
          </p:cNvPicPr>
          <p:nvPr/>
        </p:nvPicPr>
        <p:blipFill>
          <a:blip r:embed="rId2"/>
          <a:srcRect l="50568" t="17148" r="37727" b="76851"/>
          <a:stretch>
            <a:fillRect/>
          </a:stretch>
        </p:blipFill>
        <p:spPr>
          <a:xfrm>
            <a:off x="7977015" y="8930359"/>
            <a:ext cx="541867" cy="37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bicycle" descr="bicycle"/>
          <p:cNvPicPr>
            <a:picLocks noChangeAspect="1"/>
          </p:cNvPicPr>
          <p:nvPr/>
        </p:nvPicPr>
        <p:blipFill>
          <a:blip r:embed="rId3"/>
          <a:srcRect l="20000" r="55000" b="54236"/>
          <a:stretch>
            <a:fillRect/>
          </a:stretch>
        </p:blipFill>
        <p:spPr>
          <a:xfrm>
            <a:off x="5592802" y="8907781"/>
            <a:ext cx="444783" cy="485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ermine" descr="ermine"/>
          <p:cNvPicPr>
            <a:picLocks noChangeAspect="1"/>
          </p:cNvPicPr>
          <p:nvPr/>
        </p:nvPicPr>
        <p:blipFill>
          <a:blip r:embed="rId2"/>
          <a:srcRect l="49399" t="22293" r="38897" b="71706"/>
          <a:stretch>
            <a:fillRect/>
          </a:stretch>
        </p:blipFill>
        <p:spPr>
          <a:xfrm>
            <a:off x="6243042" y="8959711"/>
            <a:ext cx="541868" cy="379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violin" descr="violin"/>
          <p:cNvPicPr>
            <a:picLocks noChangeAspect="1"/>
          </p:cNvPicPr>
          <p:nvPr/>
        </p:nvPicPr>
        <p:blipFill>
          <a:blip r:embed="rId4"/>
          <a:srcRect t="76233"/>
          <a:stretch>
            <a:fillRect/>
          </a:stretch>
        </p:blipFill>
        <p:spPr>
          <a:xfrm>
            <a:off x="6839942" y="8975391"/>
            <a:ext cx="758614" cy="392855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Rectangle"/>
          <p:cNvSpPr/>
          <p:nvPr/>
        </p:nvSpPr>
        <p:spPr>
          <a:xfrm>
            <a:off x="11005118" y="6798677"/>
            <a:ext cx="216748" cy="2015582"/>
          </a:xfrm>
          <a:prstGeom prst="rect">
            <a:avLst/>
          </a:prstGeom>
          <a:solidFill>
            <a:srgbClr val="B32727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24" name="Rectangle"/>
          <p:cNvSpPr/>
          <p:nvPr/>
        </p:nvSpPr>
        <p:spPr>
          <a:xfrm>
            <a:off x="9596265" y="8432694"/>
            <a:ext cx="216748" cy="381565"/>
          </a:xfrm>
          <a:prstGeom prst="rect">
            <a:avLst/>
          </a:prstGeom>
          <a:solidFill>
            <a:srgbClr val="B32727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25" name="Rectangle"/>
          <p:cNvSpPr/>
          <p:nvPr/>
        </p:nvSpPr>
        <p:spPr>
          <a:xfrm>
            <a:off x="10246505" y="8107574"/>
            <a:ext cx="216748" cy="706685"/>
          </a:xfrm>
          <a:prstGeom prst="rect">
            <a:avLst/>
          </a:prstGeom>
          <a:solidFill>
            <a:srgbClr val="B32727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26" name="Rectangle"/>
          <p:cNvSpPr/>
          <p:nvPr/>
        </p:nvSpPr>
        <p:spPr>
          <a:xfrm>
            <a:off x="11872105" y="8432694"/>
            <a:ext cx="216748" cy="381565"/>
          </a:xfrm>
          <a:prstGeom prst="rect">
            <a:avLst/>
          </a:prstGeom>
          <a:solidFill>
            <a:srgbClr val="B32727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427" name="Line"/>
          <p:cNvSpPr/>
          <p:nvPr/>
        </p:nvSpPr>
        <p:spPr>
          <a:xfrm>
            <a:off x="9054398" y="8814258"/>
            <a:ext cx="3576321" cy="1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28" name="Line"/>
          <p:cNvSpPr/>
          <p:nvPr/>
        </p:nvSpPr>
        <p:spPr>
          <a:xfrm flipV="1">
            <a:off x="9079798" y="6798676"/>
            <a:ext cx="1" cy="2015583"/>
          </a:xfrm>
          <a:prstGeom prst="line">
            <a:avLst/>
          </a:prstGeom>
          <a:ln w="50800">
            <a:solidFill>
              <a:srgbClr val="000000"/>
            </a:solidFill>
            <a:tailEnd type="stealth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429" name="ermine" descr="ermine"/>
          <p:cNvPicPr>
            <a:picLocks noChangeAspect="1"/>
          </p:cNvPicPr>
          <p:nvPr/>
        </p:nvPicPr>
        <p:blipFill>
          <a:blip r:embed="rId2"/>
          <a:srcRect l="50568" t="17148" r="37727" b="76851"/>
          <a:stretch>
            <a:fillRect/>
          </a:stretch>
        </p:blipFill>
        <p:spPr>
          <a:xfrm>
            <a:off x="11763731" y="8945210"/>
            <a:ext cx="541868" cy="379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bicycle" descr="bicycle"/>
          <p:cNvPicPr>
            <a:picLocks noChangeAspect="1"/>
          </p:cNvPicPr>
          <p:nvPr/>
        </p:nvPicPr>
        <p:blipFill>
          <a:blip r:embed="rId3"/>
          <a:srcRect l="20000" r="55000" b="54236"/>
          <a:stretch>
            <a:fillRect/>
          </a:stretch>
        </p:blipFill>
        <p:spPr>
          <a:xfrm>
            <a:off x="9379518" y="8922632"/>
            <a:ext cx="444783" cy="485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ermine" descr="ermine"/>
          <p:cNvPicPr>
            <a:picLocks noChangeAspect="1"/>
          </p:cNvPicPr>
          <p:nvPr/>
        </p:nvPicPr>
        <p:blipFill>
          <a:blip r:embed="rId2"/>
          <a:srcRect l="49399" t="22293" r="38897" b="71706"/>
          <a:stretch>
            <a:fillRect/>
          </a:stretch>
        </p:blipFill>
        <p:spPr>
          <a:xfrm>
            <a:off x="10138131" y="8922632"/>
            <a:ext cx="541868" cy="379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violin" descr="violin"/>
          <p:cNvPicPr>
            <a:picLocks noChangeAspect="1"/>
          </p:cNvPicPr>
          <p:nvPr/>
        </p:nvPicPr>
        <p:blipFill>
          <a:blip r:embed="rId4"/>
          <a:srcRect t="76233"/>
          <a:stretch>
            <a:fillRect/>
          </a:stretch>
        </p:blipFill>
        <p:spPr>
          <a:xfrm>
            <a:off x="10788371" y="8974561"/>
            <a:ext cx="758615" cy="392854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Encode:…"/>
          <p:cNvSpPr txBox="1"/>
          <p:nvPr/>
        </p:nvSpPr>
        <p:spPr>
          <a:xfrm>
            <a:off x="2655519" y="4006849"/>
            <a:ext cx="769376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Encode: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build Bags-of-Words (BOW) vectors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for each image</a:t>
            </a:r>
          </a:p>
        </p:txBody>
      </p:sp>
      <p:sp>
        <p:nvSpPr>
          <p:cNvPr id="434" name="2. Histogram: count the number of visual word occurrences"/>
          <p:cNvSpPr txBox="1"/>
          <p:nvPr/>
        </p:nvSpPr>
        <p:spPr>
          <a:xfrm>
            <a:off x="8704922" y="5241374"/>
            <a:ext cx="4131719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2. Histogram: count the number of visual word occurrences</a:t>
            </a:r>
          </a:p>
        </p:txBody>
      </p:sp>
    </p:spTree>
    <p:extLst>
      <p:ext uri="{BB962C8B-B14F-4D97-AF65-F5344CB8AC3E}">
        <p14:creationId xmlns:p14="http://schemas.microsoft.com/office/powerpoint/2010/main" val="164321676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tmp" descr="tmp"/>
          <p:cNvPicPr>
            <a:picLocks noChangeAspect="1"/>
          </p:cNvPicPr>
          <p:nvPr/>
        </p:nvPicPr>
        <p:blipFill>
          <a:blip r:embed="rId2"/>
          <a:srcRect l="2948" t="17174" r="66127" b="47049"/>
          <a:stretch>
            <a:fillRect/>
          </a:stretch>
        </p:blipFill>
        <p:spPr>
          <a:xfrm>
            <a:off x="4389040" y="608146"/>
            <a:ext cx="4226561" cy="31699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99" name="Group"/>
          <p:cNvGrpSpPr/>
          <p:nvPr/>
        </p:nvGrpSpPr>
        <p:grpSpPr>
          <a:xfrm>
            <a:off x="1965263" y="7648318"/>
            <a:ext cx="9721991" cy="1074703"/>
            <a:chOff x="0" y="0"/>
            <a:chExt cx="9721990" cy="1074701"/>
          </a:xfrm>
        </p:grpSpPr>
        <p:pic>
          <p:nvPicPr>
            <p:cNvPr id="997" name="image71.png" descr="image71.png"/>
            <p:cNvPicPr>
              <a:picLocks noChangeAspect="1"/>
            </p:cNvPicPr>
            <p:nvPr/>
          </p:nvPicPr>
          <p:blipFill>
            <a:blip r:embed="rId3"/>
            <a:srcRect t="46178" r="21556" b="47224"/>
            <a:stretch>
              <a:fillRect/>
            </a:stretch>
          </p:blipFill>
          <p:spPr>
            <a:xfrm>
              <a:off x="0" y="437166"/>
              <a:ext cx="8015633" cy="6375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98" name="….."/>
            <p:cNvSpPr txBox="1"/>
            <p:nvPr/>
          </p:nvSpPr>
          <p:spPr>
            <a:xfrm>
              <a:off x="8161371" y="0"/>
              <a:ext cx="1560620" cy="815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914400">
                <a:defRPr sz="4400" b="1">
                  <a:uFill>
                    <a:solidFill>
                      <a:srgbClr val="000000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b="0"/>
              </a:pPr>
              <a:r>
                <a:rPr kumimoji="0" sz="4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Calibri"/>
                  <a:sym typeface="Calibri"/>
                </a:rPr>
                <a:t>…..</a:t>
              </a:r>
            </a:p>
          </p:txBody>
        </p:sp>
      </p:grpSp>
      <p:sp>
        <p:nvSpPr>
          <p:cNvPr id="1000" name="Line"/>
          <p:cNvSpPr/>
          <p:nvPr/>
        </p:nvSpPr>
        <p:spPr>
          <a:xfrm>
            <a:off x="1608534" y="7639287"/>
            <a:ext cx="10295468" cy="1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001" name="Line"/>
          <p:cNvSpPr/>
          <p:nvPr/>
        </p:nvSpPr>
        <p:spPr>
          <a:xfrm flipV="1">
            <a:off x="1608534" y="3629474"/>
            <a:ext cx="1" cy="400981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002" name="Rectangle"/>
          <p:cNvSpPr/>
          <p:nvPr/>
        </p:nvSpPr>
        <p:spPr>
          <a:xfrm>
            <a:off x="2150400" y="6772300"/>
            <a:ext cx="325121" cy="866988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1003" name="Rectangle"/>
          <p:cNvSpPr/>
          <p:nvPr/>
        </p:nvSpPr>
        <p:spPr>
          <a:xfrm>
            <a:off x="2800640" y="5146700"/>
            <a:ext cx="325121" cy="2492588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1004" name="Rectangle"/>
          <p:cNvSpPr/>
          <p:nvPr/>
        </p:nvSpPr>
        <p:spPr>
          <a:xfrm>
            <a:off x="3559254" y="5580194"/>
            <a:ext cx="325121" cy="2059094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1005" name="Rectangle"/>
          <p:cNvSpPr/>
          <p:nvPr/>
        </p:nvSpPr>
        <p:spPr>
          <a:xfrm>
            <a:off x="4317867" y="7205793"/>
            <a:ext cx="325121" cy="433494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1006" name="Rectangle"/>
          <p:cNvSpPr/>
          <p:nvPr/>
        </p:nvSpPr>
        <p:spPr>
          <a:xfrm>
            <a:off x="5076480" y="4388087"/>
            <a:ext cx="325121" cy="3251201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1007" name="Rectangle"/>
          <p:cNvSpPr/>
          <p:nvPr/>
        </p:nvSpPr>
        <p:spPr>
          <a:xfrm>
            <a:off x="5835094" y="6013687"/>
            <a:ext cx="325121" cy="1625601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1008" name="Rectangle"/>
          <p:cNvSpPr/>
          <p:nvPr/>
        </p:nvSpPr>
        <p:spPr>
          <a:xfrm>
            <a:off x="6593707" y="5363447"/>
            <a:ext cx="325121" cy="2275841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1009" name="Rectangle"/>
          <p:cNvSpPr/>
          <p:nvPr/>
        </p:nvSpPr>
        <p:spPr>
          <a:xfrm>
            <a:off x="7243947" y="6447180"/>
            <a:ext cx="325121" cy="1192108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1010" name="Rectangle"/>
          <p:cNvSpPr/>
          <p:nvPr/>
        </p:nvSpPr>
        <p:spPr>
          <a:xfrm>
            <a:off x="8002561" y="5146700"/>
            <a:ext cx="325121" cy="2492588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1011" name="Rectangle"/>
          <p:cNvSpPr/>
          <p:nvPr/>
        </p:nvSpPr>
        <p:spPr>
          <a:xfrm>
            <a:off x="8761174" y="6989047"/>
            <a:ext cx="325121" cy="650241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1012" name="Rectangle"/>
          <p:cNvSpPr/>
          <p:nvPr/>
        </p:nvSpPr>
        <p:spPr>
          <a:xfrm>
            <a:off x="9411414" y="5796940"/>
            <a:ext cx="325121" cy="1842348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/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Calibri"/>
              <a:sym typeface="Calibri"/>
            </a:endParaRPr>
          </a:p>
        </p:txBody>
      </p:sp>
      <p:sp>
        <p:nvSpPr>
          <p:cNvPr id="1013" name="frequency"/>
          <p:cNvSpPr txBox="1"/>
          <p:nvPr/>
        </p:nvSpPr>
        <p:spPr>
          <a:xfrm rot="16200000">
            <a:off x="230707" y="5691428"/>
            <a:ext cx="1596229" cy="57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8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rPr>
              <a:t>frequency</a:t>
            </a:r>
          </a:p>
        </p:txBody>
      </p:sp>
      <p:sp>
        <p:nvSpPr>
          <p:cNvPr id="1014" name="codewords"/>
          <p:cNvSpPr txBox="1"/>
          <p:nvPr/>
        </p:nvSpPr>
        <p:spPr>
          <a:xfrm>
            <a:off x="5293227" y="8831394"/>
            <a:ext cx="1497383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sym typeface="Calibri"/>
              </a:rPr>
              <a:t>codewords</a:t>
            </a:r>
          </a:p>
        </p:txBody>
      </p:sp>
    </p:spTree>
    <p:extLst>
      <p:ext uri="{BB962C8B-B14F-4D97-AF65-F5344CB8AC3E}">
        <p14:creationId xmlns:p14="http://schemas.microsoft.com/office/powerpoint/2010/main" val="87150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5"/>
          <p:cNvPicPr>
            <a:picLocks noChangeAspect="1" noChangeArrowheads="1"/>
          </p:cNvPicPr>
          <p:nvPr/>
        </p:nvPicPr>
        <p:blipFill>
          <a:blip r:embed="rId3" cstate="print"/>
          <a:srcRect r="55646"/>
          <a:stretch>
            <a:fillRect/>
          </a:stretch>
        </p:blipFill>
        <p:spPr bwMode="auto">
          <a:xfrm>
            <a:off x="2600961" y="1733973"/>
            <a:ext cx="7139093" cy="73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6"/>
          <p:cNvSpPr txBox="1">
            <a:spLocks noChangeArrowheads="1"/>
          </p:cNvSpPr>
          <p:nvPr/>
        </p:nvSpPr>
        <p:spPr bwMode="auto">
          <a:xfrm>
            <a:off x="216747" y="9118846"/>
            <a:ext cx="12462933" cy="442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 defTabSz="1300460" hangingPunct="1">
              <a:spcBef>
                <a:spcPct val="50000"/>
              </a:spcBef>
            </a:pPr>
            <a:r>
              <a:rPr lang="en-US" sz="2276" kern="1200" dirty="0">
                <a:solidFill>
                  <a:prstClr val="black"/>
                </a:solidFill>
                <a:latin typeface="Calibri"/>
              </a:rPr>
              <a:t>Brady, M. J., &amp; </a:t>
            </a:r>
            <a:r>
              <a:rPr lang="en-US" sz="2276" kern="1200" dirty="0" err="1">
                <a:solidFill>
                  <a:prstClr val="black"/>
                </a:solidFill>
                <a:latin typeface="Calibri"/>
              </a:rPr>
              <a:t>Kersten</a:t>
            </a:r>
            <a:r>
              <a:rPr lang="en-US" sz="2276" kern="1200" dirty="0">
                <a:solidFill>
                  <a:prstClr val="black"/>
                </a:solidFill>
                <a:latin typeface="Calibri"/>
              </a:rPr>
              <a:t>, D. (2003). Bootstrapped learning of novel objects. J Vis, 3(6), 413-422 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178813" y="108373"/>
            <a:ext cx="8647175" cy="1055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1300460" hangingPunct="1"/>
            <a:r>
              <a:rPr lang="en-US" sz="6258" kern="1200" dirty="0">
                <a:solidFill>
                  <a:prstClr val="black"/>
                </a:solidFill>
                <a:latin typeface="Calibri"/>
              </a:rPr>
              <a:t>And it can get a lot harder</a:t>
            </a:r>
          </a:p>
        </p:txBody>
      </p:sp>
    </p:spTree>
    <p:extLst>
      <p:ext uri="{BB962C8B-B14F-4D97-AF65-F5344CB8AC3E}">
        <p14:creationId xmlns:p14="http://schemas.microsoft.com/office/powerpoint/2010/main" val="25292320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Dictionary Learning:…"/>
          <p:cNvSpPr txBox="1"/>
          <p:nvPr/>
        </p:nvSpPr>
        <p:spPr>
          <a:xfrm>
            <a:off x="2782163" y="2010252"/>
            <a:ext cx="7440474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A6AAA9"/>
                </a:solidFill>
              </a:defRPr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A6AAA9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Dictionary Learning: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A6AAA9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A6AAA9"/>
                </a:solidFill>
              </a:defRPr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A6AAA9"/>
                </a:solidFill>
                <a:effectLst/>
                <a:uLnTx/>
                <a:uFillTx/>
                <a:latin typeface="Helvetica Light"/>
                <a:sym typeface="Helvetica Light"/>
              </a:rPr>
              <a:t>Learn Visual Words using clustering</a:t>
            </a:r>
          </a:p>
        </p:txBody>
      </p:sp>
      <p:sp>
        <p:nvSpPr>
          <p:cNvPr id="1017" name="Encode:…"/>
          <p:cNvSpPr txBox="1"/>
          <p:nvPr/>
        </p:nvSpPr>
        <p:spPr>
          <a:xfrm>
            <a:off x="2655519" y="4006849"/>
            <a:ext cx="7693762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A6AAA9"/>
                </a:solidFill>
              </a:defRPr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A6AAA9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Encode: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A6AAA9"/>
                </a:solidFill>
              </a:defRPr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A6AAA9"/>
                </a:solidFill>
                <a:effectLst/>
                <a:uLnTx/>
                <a:uFillTx/>
                <a:latin typeface="Helvetica Light"/>
                <a:sym typeface="Helvetica Light"/>
              </a:rPr>
              <a:t>build Bags-of-Words (BOW) vectors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A6AAA9"/>
                </a:solidFill>
              </a:defRPr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A6AAA9"/>
                </a:solidFill>
                <a:effectLst/>
                <a:uLnTx/>
                <a:uFillTx/>
                <a:latin typeface="Helvetica Light"/>
                <a:sym typeface="Helvetica Light"/>
              </a:rPr>
              <a:t>for each image</a:t>
            </a:r>
          </a:p>
        </p:txBody>
      </p:sp>
      <p:sp>
        <p:nvSpPr>
          <p:cNvPr id="1018" name="Classify:…"/>
          <p:cNvSpPr txBox="1"/>
          <p:nvPr/>
        </p:nvSpPr>
        <p:spPr>
          <a:xfrm>
            <a:off x="3150209" y="6549540"/>
            <a:ext cx="6704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Classify: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Train and test data using BOWs</a:t>
            </a:r>
          </a:p>
        </p:txBody>
      </p:sp>
    </p:spTree>
    <p:extLst>
      <p:ext uri="{BB962C8B-B14F-4D97-AF65-F5344CB8AC3E}">
        <p14:creationId xmlns:p14="http://schemas.microsoft.com/office/powerpoint/2010/main" val="13118531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"/>
          <p:cNvSpPr/>
          <p:nvPr/>
        </p:nvSpPr>
        <p:spPr>
          <a:xfrm>
            <a:off x="8258486" y="5819187"/>
            <a:ext cx="4656383" cy="382673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chemeClr val="accent2">
                  <a:hueOff val="-2473792"/>
                  <a:satOff val="-50209"/>
                  <a:lumOff val="23543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" name="Rectangle"/>
          <p:cNvSpPr/>
          <p:nvPr/>
        </p:nvSpPr>
        <p:spPr>
          <a:xfrm>
            <a:off x="117231" y="184121"/>
            <a:ext cx="4656383" cy="382673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chemeClr val="accent3">
                  <a:satOff val="18648"/>
                  <a:lumOff val="5971"/>
                </a:schemeClr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4" name="Rectangle"/>
          <p:cNvSpPr/>
          <p:nvPr/>
        </p:nvSpPr>
        <p:spPr>
          <a:xfrm>
            <a:off x="4174209" y="2714522"/>
            <a:ext cx="4656382" cy="3826734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170" name="Group"/>
          <p:cNvGrpSpPr/>
          <p:nvPr/>
        </p:nvGrpSpPr>
        <p:grpSpPr>
          <a:xfrm>
            <a:off x="371345" y="450520"/>
            <a:ext cx="4148155" cy="3293937"/>
            <a:chOff x="0" y="0"/>
            <a:chExt cx="4148154" cy="3293935"/>
          </a:xfrm>
        </p:grpSpPr>
        <p:sp>
          <p:nvSpPr>
            <p:cNvPr id="135" name="Circle"/>
            <p:cNvSpPr/>
            <p:nvPr/>
          </p:nvSpPr>
          <p:spPr>
            <a:xfrm>
              <a:off x="1669313" y="952030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36" name="Circle"/>
            <p:cNvSpPr/>
            <p:nvPr/>
          </p:nvSpPr>
          <p:spPr>
            <a:xfrm>
              <a:off x="1617146" y="2252442"/>
              <a:ext cx="124851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37" name="Circle"/>
            <p:cNvSpPr/>
            <p:nvPr/>
          </p:nvSpPr>
          <p:spPr>
            <a:xfrm>
              <a:off x="1473690" y="1249201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38" name="Circle"/>
            <p:cNvSpPr/>
            <p:nvPr/>
          </p:nvSpPr>
          <p:spPr>
            <a:xfrm>
              <a:off x="554264" y="625992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39" name="Circle"/>
            <p:cNvSpPr/>
            <p:nvPr/>
          </p:nvSpPr>
          <p:spPr>
            <a:xfrm>
              <a:off x="143456" y="952030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40" name="Circle"/>
            <p:cNvSpPr/>
            <p:nvPr/>
          </p:nvSpPr>
          <p:spPr>
            <a:xfrm>
              <a:off x="906384" y="952030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41" name="Circle"/>
            <p:cNvSpPr/>
            <p:nvPr/>
          </p:nvSpPr>
          <p:spPr>
            <a:xfrm>
              <a:off x="1173735" y="625992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42" name="Circle"/>
            <p:cNvSpPr/>
            <p:nvPr/>
          </p:nvSpPr>
          <p:spPr>
            <a:xfrm>
              <a:off x="1095486" y="1473690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43" name="Circle"/>
            <p:cNvSpPr/>
            <p:nvPr/>
          </p:nvSpPr>
          <p:spPr>
            <a:xfrm>
              <a:off x="554264" y="1408482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44" name="Circle"/>
            <p:cNvSpPr/>
            <p:nvPr/>
          </p:nvSpPr>
          <p:spPr>
            <a:xfrm>
              <a:off x="906384" y="143456"/>
              <a:ext cx="124851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45" name="Circle"/>
            <p:cNvSpPr/>
            <p:nvPr/>
          </p:nvSpPr>
          <p:spPr>
            <a:xfrm>
              <a:off x="2953901" y="567305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46" name="Circle"/>
            <p:cNvSpPr/>
            <p:nvPr/>
          </p:nvSpPr>
          <p:spPr>
            <a:xfrm>
              <a:off x="2095944" y="0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47" name="Circle"/>
            <p:cNvSpPr/>
            <p:nvPr/>
          </p:nvSpPr>
          <p:spPr>
            <a:xfrm>
              <a:off x="449931" y="1956226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48" name="Circle"/>
            <p:cNvSpPr/>
            <p:nvPr/>
          </p:nvSpPr>
          <p:spPr>
            <a:xfrm>
              <a:off x="404286" y="1473690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49" name="Circle"/>
            <p:cNvSpPr/>
            <p:nvPr/>
          </p:nvSpPr>
          <p:spPr>
            <a:xfrm>
              <a:off x="0" y="671637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50" name="Circle"/>
            <p:cNvSpPr/>
            <p:nvPr/>
          </p:nvSpPr>
          <p:spPr>
            <a:xfrm>
              <a:off x="3143003" y="1688875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51" name="Circle"/>
            <p:cNvSpPr/>
            <p:nvPr/>
          </p:nvSpPr>
          <p:spPr>
            <a:xfrm>
              <a:off x="3273418" y="1819290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52" name="Circle"/>
            <p:cNvSpPr/>
            <p:nvPr/>
          </p:nvSpPr>
          <p:spPr>
            <a:xfrm>
              <a:off x="1476950" y="1956226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53" name="Circle"/>
            <p:cNvSpPr/>
            <p:nvPr/>
          </p:nvSpPr>
          <p:spPr>
            <a:xfrm>
              <a:off x="2158369" y="2197493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54" name="Circle"/>
            <p:cNvSpPr/>
            <p:nvPr/>
          </p:nvSpPr>
          <p:spPr>
            <a:xfrm>
              <a:off x="3371229" y="2067078"/>
              <a:ext cx="124851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55" name="Circle"/>
            <p:cNvSpPr/>
            <p:nvPr/>
          </p:nvSpPr>
          <p:spPr>
            <a:xfrm>
              <a:off x="2419199" y="2458324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56" name="Circle"/>
            <p:cNvSpPr/>
            <p:nvPr/>
          </p:nvSpPr>
          <p:spPr>
            <a:xfrm>
              <a:off x="2999546" y="2458324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57" name="Circle"/>
            <p:cNvSpPr/>
            <p:nvPr/>
          </p:nvSpPr>
          <p:spPr>
            <a:xfrm>
              <a:off x="2471365" y="1828593"/>
              <a:ext cx="124851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58" name="Circle"/>
            <p:cNvSpPr/>
            <p:nvPr/>
          </p:nvSpPr>
          <p:spPr>
            <a:xfrm>
              <a:off x="3273418" y="2836527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59" name="Circle"/>
            <p:cNvSpPr/>
            <p:nvPr/>
          </p:nvSpPr>
          <p:spPr>
            <a:xfrm>
              <a:off x="404286" y="2367033"/>
              <a:ext cx="124851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0" name="Circle"/>
            <p:cNvSpPr/>
            <p:nvPr/>
          </p:nvSpPr>
          <p:spPr>
            <a:xfrm>
              <a:off x="1336754" y="3169086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1" name="Circle"/>
            <p:cNvSpPr/>
            <p:nvPr/>
          </p:nvSpPr>
          <p:spPr>
            <a:xfrm>
              <a:off x="3143003" y="802052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2" name="Circle"/>
            <p:cNvSpPr/>
            <p:nvPr/>
          </p:nvSpPr>
          <p:spPr>
            <a:xfrm>
              <a:off x="4023305" y="1688875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3" name="Circle"/>
            <p:cNvSpPr/>
            <p:nvPr/>
          </p:nvSpPr>
          <p:spPr>
            <a:xfrm>
              <a:off x="2699592" y="2067078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4" name="Circle"/>
            <p:cNvSpPr/>
            <p:nvPr/>
          </p:nvSpPr>
          <p:spPr>
            <a:xfrm>
              <a:off x="2027954" y="1245463"/>
              <a:ext cx="124850" cy="124851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5" name="Circle"/>
            <p:cNvSpPr/>
            <p:nvPr/>
          </p:nvSpPr>
          <p:spPr>
            <a:xfrm>
              <a:off x="1336754" y="2458324"/>
              <a:ext cx="124851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6" name="Circle"/>
            <p:cNvSpPr/>
            <p:nvPr/>
          </p:nvSpPr>
          <p:spPr>
            <a:xfrm>
              <a:off x="3403833" y="1949705"/>
              <a:ext cx="124850" cy="1248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7" name="Triangle"/>
            <p:cNvSpPr/>
            <p:nvPr/>
          </p:nvSpPr>
          <p:spPr>
            <a:xfrm>
              <a:off x="1734042" y="1419721"/>
              <a:ext cx="158410" cy="121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pic>
          <p:nvPicPr>
            <p:cNvPr id="168" name="latex-image-1.pdf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4861" y="1558460"/>
              <a:ext cx="123895" cy="156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9" name="Circle"/>
            <p:cNvSpPr/>
            <p:nvPr/>
          </p:nvSpPr>
          <p:spPr>
            <a:xfrm>
              <a:off x="1324190" y="1047058"/>
              <a:ext cx="978114" cy="978114"/>
            </a:xfrm>
            <a:prstGeom prst="ellipse">
              <a:avLst/>
            </a:prstGeom>
            <a:noFill/>
            <a:ln w="25400" cap="rnd">
              <a:solidFill>
                <a:srgbClr val="85888D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grpSp>
        <p:nvGrpSpPr>
          <p:cNvPr id="207" name="Group"/>
          <p:cNvGrpSpPr/>
          <p:nvPr/>
        </p:nvGrpSpPr>
        <p:grpSpPr>
          <a:xfrm>
            <a:off x="4174209" y="2593474"/>
            <a:ext cx="4656382" cy="3826736"/>
            <a:chOff x="0" y="0"/>
            <a:chExt cx="4656381" cy="3826734"/>
          </a:xfrm>
        </p:grpSpPr>
        <p:sp>
          <p:nvSpPr>
            <p:cNvPr id="171" name="Circle"/>
            <p:cNvSpPr/>
            <p:nvPr/>
          </p:nvSpPr>
          <p:spPr>
            <a:xfrm>
              <a:off x="1676891" y="1456146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72" name="Circle"/>
            <p:cNvSpPr/>
            <p:nvPr/>
          </p:nvSpPr>
          <p:spPr>
            <a:xfrm>
              <a:off x="1625211" y="2744434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73" name="Circle"/>
            <p:cNvSpPr/>
            <p:nvPr/>
          </p:nvSpPr>
          <p:spPr>
            <a:xfrm>
              <a:off x="1483092" y="1750547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74" name="Circle"/>
            <p:cNvSpPr/>
            <p:nvPr/>
          </p:nvSpPr>
          <p:spPr>
            <a:xfrm>
              <a:off x="572239" y="1133148"/>
              <a:ext cx="123686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75" name="Circle"/>
            <p:cNvSpPr/>
            <p:nvPr/>
          </p:nvSpPr>
          <p:spPr>
            <a:xfrm>
              <a:off x="165261" y="1456146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76" name="Circle"/>
            <p:cNvSpPr/>
            <p:nvPr/>
          </p:nvSpPr>
          <p:spPr>
            <a:xfrm>
              <a:off x="921076" y="1456146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77" name="Circle"/>
            <p:cNvSpPr/>
            <p:nvPr/>
          </p:nvSpPr>
          <p:spPr>
            <a:xfrm>
              <a:off x="1185934" y="1133148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78" name="Circle"/>
            <p:cNvSpPr/>
            <p:nvPr/>
          </p:nvSpPr>
          <p:spPr>
            <a:xfrm>
              <a:off x="1108415" y="1972942"/>
              <a:ext cx="123686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79" name="Circle"/>
            <p:cNvSpPr/>
            <p:nvPr/>
          </p:nvSpPr>
          <p:spPr>
            <a:xfrm>
              <a:off x="572239" y="1908343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0" name="Circle"/>
            <p:cNvSpPr/>
            <p:nvPr/>
          </p:nvSpPr>
          <p:spPr>
            <a:xfrm>
              <a:off x="921076" y="655112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1" name="Circle"/>
            <p:cNvSpPr/>
            <p:nvPr/>
          </p:nvSpPr>
          <p:spPr>
            <a:xfrm>
              <a:off x="2949502" y="1075009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2" name="Circle"/>
            <p:cNvSpPr/>
            <p:nvPr/>
          </p:nvSpPr>
          <p:spPr>
            <a:xfrm>
              <a:off x="2099545" y="512993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3" name="Circle"/>
            <p:cNvSpPr/>
            <p:nvPr/>
          </p:nvSpPr>
          <p:spPr>
            <a:xfrm>
              <a:off x="468879" y="2450979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4" name="Circle"/>
            <p:cNvSpPr/>
            <p:nvPr/>
          </p:nvSpPr>
          <p:spPr>
            <a:xfrm>
              <a:off x="423659" y="1972942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5" name="Circle"/>
            <p:cNvSpPr/>
            <p:nvPr/>
          </p:nvSpPr>
          <p:spPr>
            <a:xfrm>
              <a:off x="23142" y="1178368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6" name="Circle"/>
            <p:cNvSpPr/>
            <p:nvPr/>
          </p:nvSpPr>
          <p:spPr>
            <a:xfrm>
              <a:off x="3136841" y="2186121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7" name="Circle"/>
            <p:cNvSpPr/>
            <p:nvPr/>
          </p:nvSpPr>
          <p:spPr>
            <a:xfrm>
              <a:off x="3266040" y="2315320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8" name="Circle"/>
            <p:cNvSpPr/>
            <p:nvPr/>
          </p:nvSpPr>
          <p:spPr>
            <a:xfrm>
              <a:off x="1486322" y="2450979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9" name="Circle"/>
            <p:cNvSpPr/>
            <p:nvPr/>
          </p:nvSpPr>
          <p:spPr>
            <a:xfrm>
              <a:off x="2161388" y="2689998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0" name="Circle"/>
            <p:cNvSpPr/>
            <p:nvPr/>
          </p:nvSpPr>
          <p:spPr>
            <a:xfrm>
              <a:off x="3362939" y="2560798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1" name="Circle"/>
            <p:cNvSpPr/>
            <p:nvPr/>
          </p:nvSpPr>
          <p:spPr>
            <a:xfrm>
              <a:off x="2419786" y="2948396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2" name="Circle"/>
            <p:cNvSpPr/>
            <p:nvPr/>
          </p:nvSpPr>
          <p:spPr>
            <a:xfrm>
              <a:off x="2994722" y="2948396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3" name="Circle"/>
            <p:cNvSpPr/>
            <p:nvPr/>
          </p:nvSpPr>
          <p:spPr>
            <a:xfrm>
              <a:off x="2471466" y="2324537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4" name="Circle"/>
            <p:cNvSpPr/>
            <p:nvPr/>
          </p:nvSpPr>
          <p:spPr>
            <a:xfrm>
              <a:off x="3266040" y="3323073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5" name="Circle"/>
            <p:cNvSpPr/>
            <p:nvPr/>
          </p:nvSpPr>
          <p:spPr>
            <a:xfrm>
              <a:off x="423659" y="2857956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6" name="Circle"/>
            <p:cNvSpPr/>
            <p:nvPr/>
          </p:nvSpPr>
          <p:spPr>
            <a:xfrm>
              <a:off x="1347433" y="3652531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7" name="Circle"/>
            <p:cNvSpPr/>
            <p:nvPr/>
          </p:nvSpPr>
          <p:spPr>
            <a:xfrm>
              <a:off x="3136841" y="1307567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8" name="Circle"/>
            <p:cNvSpPr/>
            <p:nvPr/>
          </p:nvSpPr>
          <p:spPr>
            <a:xfrm>
              <a:off x="4008935" y="2186121"/>
              <a:ext cx="123686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9" name="Circle"/>
            <p:cNvSpPr/>
            <p:nvPr/>
          </p:nvSpPr>
          <p:spPr>
            <a:xfrm>
              <a:off x="2697564" y="2560798"/>
              <a:ext cx="123686" cy="123687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0" name="Circle"/>
            <p:cNvSpPr/>
            <p:nvPr/>
          </p:nvSpPr>
          <p:spPr>
            <a:xfrm>
              <a:off x="2032188" y="1746844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1" name="Circle"/>
            <p:cNvSpPr/>
            <p:nvPr/>
          </p:nvSpPr>
          <p:spPr>
            <a:xfrm>
              <a:off x="1347433" y="2948396"/>
              <a:ext cx="123687" cy="123686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2" name="Circle"/>
            <p:cNvSpPr/>
            <p:nvPr/>
          </p:nvSpPr>
          <p:spPr>
            <a:xfrm>
              <a:off x="3395239" y="2444519"/>
              <a:ext cx="123687" cy="123687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3" name="Triangle"/>
            <p:cNvSpPr/>
            <p:nvPr/>
          </p:nvSpPr>
          <p:spPr>
            <a:xfrm>
              <a:off x="1741017" y="1919477"/>
              <a:ext cx="156933" cy="12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pic>
          <p:nvPicPr>
            <p:cNvPr id="204" name="latex-image-1.pdf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683" y="2056922"/>
              <a:ext cx="122740" cy="1550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Oval"/>
            <p:cNvSpPr/>
            <p:nvPr/>
          </p:nvSpPr>
          <p:spPr>
            <a:xfrm rot="14891641">
              <a:off x="10924" y="686035"/>
              <a:ext cx="2757486" cy="1890282"/>
            </a:xfrm>
            <a:prstGeom prst="ellipse">
              <a:avLst/>
            </a:prstGeom>
            <a:noFill/>
            <a:ln w="25400" cap="rnd">
              <a:solidFill>
                <a:srgbClr val="85888D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6" name="Oval"/>
            <p:cNvSpPr/>
            <p:nvPr/>
          </p:nvSpPr>
          <p:spPr>
            <a:xfrm rot="20877171">
              <a:off x="276864" y="1996039"/>
              <a:ext cx="4280618" cy="1399388"/>
            </a:xfrm>
            <a:prstGeom prst="ellipse">
              <a:avLst/>
            </a:prstGeom>
            <a:noFill/>
            <a:ln w="25400" cap="rnd">
              <a:solidFill>
                <a:srgbClr val="85888D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grpSp>
        <p:nvGrpSpPr>
          <p:cNvPr id="242" name="Group"/>
          <p:cNvGrpSpPr/>
          <p:nvPr/>
        </p:nvGrpSpPr>
        <p:grpSpPr>
          <a:xfrm>
            <a:off x="8149087" y="6136549"/>
            <a:ext cx="4656383" cy="3338749"/>
            <a:chOff x="0" y="0"/>
            <a:chExt cx="4656381" cy="3338748"/>
          </a:xfrm>
        </p:grpSpPr>
        <p:sp>
          <p:nvSpPr>
            <p:cNvPr id="208" name="Circle"/>
            <p:cNvSpPr/>
            <p:nvPr/>
          </p:nvSpPr>
          <p:spPr>
            <a:xfrm>
              <a:off x="2143816" y="964981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9" name="Circle"/>
            <p:cNvSpPr/>
            <p:nvPr/>
          </p:nvSpPr>
          <p:spPr>
            <a:xfrm>
              <a:off x="2090940" y="2283086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0" name="Circle"/>
            <p:cNvSpPr/>
            <p:nvPr/>
          </p:nvSpPr>
          <p:spPr>
            <a:xfrm>
              <a:off x="1945532" y="1266196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1" name="Circle"/>
            <p:cNvSpPr/>
            <p:nvPr/>
          </p:nvSpPr>
          <p:spPr>
            <a:xfrm>
              <a:off x="1013597" y="634508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2" name="Circle"/>
            <p:cNvSpPr/>
            <p:nvPr/>
          </p:nvSpPr>
          <p:spPr>
            <a:xfrm>
              <a:off x="597201" y="964981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3" name="Circle"/>
            <p:cNvSpPr/>
            <p:nvPr/>
          </p:nvSpPr>
          <p:spPr>
            <a:xfrm>
              <a:off x="1370508" y="964981"/>
              <a:ext cx="126550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4" name="Circle"/>
            <p:cNvSpPr/>
            <p:nvPr/>
          </p:nvSpPr>
          <p:spPr>
            <a:xfrm>
              <a:off x="1641497" y="634508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5" name="Circle"/>
            <p:cNvSpPr/>
            <p:nvPr/>
          </p:nvSpPr>
          <p:spPr>
            <a:xfrm>
              <a:off x="1562183" y="1493739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6" name="Circle"/>
            <p:cNvSpPr/>
            <p:nvPr/>
          </p:nvSpPr>
          <p:spPr>
            <a:xfrm>
              <a:off x="1013597" y="1427644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7" name="Circle"/>
            <p:cNvSpPr/>
            <p:nvPr/>
          </p:nvSpPr>
          <p:spPr>
            <a:xfrm>
              <a:off x="1370508" y="145408"/>
              <a:ext cx="126550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8" name="Circle"/>
            <p:cNvSpPr/>
            <p:nvPr/>
          </p:nvSpPr>
          <p:spPr>
            <a:xfrm>
              <a:off x="3445881" y="575023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9" name="Circle"/>
            <p:cNvSpPr/>
            <p:nvPr/>
          </p:nvSpPr>
          <p:spPr>
            <a:xfrm>
              <a:off x="2576252" y="0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0" name="Circle"/>
            <p:cNvSpPr/>
            <p:nvPr/>
          </p:nvSpPr>
          <p:spPr>
            <a:xfrm>
              <a:off x="907846" y="1982839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1" name="Circle"/>
            <p:cNvSpPr/>
            <p:nvPr/>
          </p:nvSpPr>
          <p:spPr>
            <a:xfrm>
              <a:off x="861580" y="1493739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2" name="Circle"/>
            <p:cNvSpPr/>
            <p:nvPr/>
          </p:nvSpPr>
          <p:spPr>
            <a:xfrm>
              <a:off x="451793" y="680774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0F9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3" name="Circle"/>
            <p:cNvSpPr/>
            <p:nvPr/>
          </p:nvSpPr>
          <p:spPr>
            <a:xfrm>
              <a:off x="3637555" y="1711851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4" name="Circle"/>
            <p:cNvSpPr/>
            <p:nvPr/>
          </p:nvSpPr>
          <p:spPr>
            <a:xfrm>
              <a:off x="3769745" y="1844040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5" name="Circle"/>
            <p:cNvSpPr/>
            <p:nvPr/>
          </p:nvSpPr>
          <p:spPr>
            <a:xfrm>
              <a:off x="1948837" y="1982839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6" name="Circle"/>
            <p:cNvSpPr/>
            <p:nvPr/>
          </p:nvSpPr>
          <p:spPr>
            <a:xfrm>
              <a:off x="2639526" y="2227389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7" name="Circle"/>
            <p:cNvSpPr/>
            <p:nvPr/>
          </p:nvSpPr>
          <p:spPr>
            <a:xfrm>
              <a:off x="3868887" y="2095200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8" name="Circle"/>
            <p:cNvSpPr/>
            <p:nvPr/>
          </p:nvSpPr>
          <p:spPr>
            <a:xfrm>
              <a:off x="2903905" y="2491768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9" name="Circle"/>
            <p:cNvSpPr/>
            <p:nvPr/>
          </p:nvSpPr>
          <p:spPr>
            <a:xfrm>
              <a:off x="3492147" y="2491768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30" name="Circle"/>
            <p:cNvSpPr/>
            <p:nvPr/>
          </p:nvSpPr>
          <p:spPr>
            <a:xfrm>
              <a:off x="2956780" y="1853470"/>
              <a:ext cx="126549" cy="126550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31" name="Circle"/>
            <p:cNvSpPr/>
            <p:nvPr/>
          </p:nvSpPr>
          <p:spPr>
            <a:xfrm>
              <a:off x="3769745" y="2875117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32" name="Circle"/>
            <p:cNvSpPr/>
            <p:nvPr/>
          </p:nvSpPr>
          <p:spPr>
            <a:xfrm>
              <a:off x="861580" y="2399235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33" name="Circle"/>
            <p:cNvSpPr/>
            <p:nvPr/>
          </p:nvSpPr>
          <p:spPr>
            <a:xfrm>
              <a:off x="1806733" y="3212200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34" name="Circle"/>
            <p:cNvSpPr/>
            <p:nvPr/>
          </p:nvSpPr>
          <p:spPr>
            <a:xfrm>
              <a:off x="3637555" y="812964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35" name="Circle"/>
            <p:cNvSpPr/>
            <p:nvPr/>
          </p:nvSpPr>
          <p:spPr>
            <a:xfrm>
              <a:off x="4529833" y="1711851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36" name="Circle"/>
            <p:cNvSpPr/>
            <p:nvPr/>
          </p:nvSpPr>
          <p:spPr>
            <a:xfrm>
              <a:off x="3188111" y="2095200"/>
              <a:ext cx="126550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37" name="Circle"/>
            <p:cNvSpPr/>
            <p:nvPr/>
          </p:nvSpPr>
          <p:spPr>
            <a:xfrm>
              <a:off x="1806733" y="2491768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38" name="Circle"/>
            <p:cNvSpPr/>
            <p:nvPr/>
          </p:nvSpPr>
          <p:spPr>
            <a:xfrm>
              <a:off x="3901934" y="1976230"/>
              <a:ext cx="126549" cy="126549"/>
            </a:xfrm>
            <a:prstGeom prst="ellipse">
              <a:avLst/>
            </a:prstGeom>
            <a:noFill/>
            <a:ln w="76200" cap="flat">
              <a:solidFill>
                <a:srgbClr val="0433F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39" name="Triangle"/>
            <p:cNvSpPr/>
            <p:nvPr/>
          </p:nvSpPr>
          <p:spPr>
            <a:xfrm>
              <a:off x="2209426" y="1439035"/>
              <a:ext cx="160565" cy="1229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pic>
          <p:nvPicPr>
            <p:cNvPr id="240" name="latex-image-1.pdf" descr="latex-image-1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3385" y="1579662"/>
              <a:ext cx="125581" cy="1586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Line"/>
            <p:cNvSpPr/>
            <p:nvPr/>
          </p:nvSpPr>
          <p:spPr>
            <a:xfrm flipV="1">
              <a:off x="0" y="309276"/>
              <a:ext cx="4316008" cy="249547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43" name="Nearest Neighbor"/>
          <p:cNvSpPr txBox="1"/>
          <p:nvPr/>
        </p:nvSpPr>
        <p:spPr>
          <a:xfrm>
            <a:off x="141276" y="4091737"/>
            <a:ext cx="27940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 </a:t>
            </a:r>
            <a:r>
              <a:rPr lang="en-US" dirty="0">
                <a:latin typeface="Helvetica Light"/>
              </a:rPr>
              <a:t>n</a:t>
            </a: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earest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eighbor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4" name="Naive Bayes"/>
          <p:cNvSpPr txBox="1"/>
          <p:nvPr/>
        </p:nvSpPr>
        <p:spPr>
          <a:xfrm>
            <a:off x="5502381" y="6637372"/>
            <a:ext cx="17376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ï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ve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Bayes</a:t>
            </a:r>
          </a:p>
        </p:txBody>
      </p:sp>
      <p:sp>
        <p:nvSpPr>
          <p:cNvPr id="245" name="Support Vector Machine"/>
          <p:cNvSpPr txBox="1"/>
          <p:nvPr/>
        </p:nvSpPr>
        <p:spPr>
          <a:xfrm>
            <a:off x="9510814" y="5186534"/>
            <a:ext cx="34061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393387990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K</a:t>
            </a:r>
            <a:r>
              <a:rPr lang="en-US" dirty="0"/>
              <a:t> </a:t>
            </a:r>
            <a:r>
              <a:rPr dirty="0"/>
              <a:t>nearest neighbor</a:t>
            </a:r>
            <a:r>
              <a:rPr lang="en-US" dirty="0"/>
              <a:t>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42718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5575300" y="6076019"/>
            <a:ext cx="243161" cy="243162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9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0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3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4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5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6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7" name="Circle"/>
          <p:cNvSpPr/>
          <p:nvPr/>
        </p:nvSpPr>
        <p:spPr>
          <a:xfrm>
            <a:off x="8178800" y="27940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8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9" name="Circle"/>
          <p:cNvSpPr/>
          <p:nvPr/>
        </p:nvSpPr>
        <p:spPr>
          <a:xfrm>
            <a:off x="3302000" y="54991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2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3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4" name="Circle"/>
          <p:cNvSpPr/>
          <p:nvPr/>
        </p:nvSpPr>
        <p:spPr>
          <a:xfrm>
            <a:off x="5302250" y="54991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5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6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7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8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9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0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1" name="Circle"/>
          <p:cNvSpPr/>
          <p:nvPr/>
        </p:nvSpPr>
        <p:spPr>
          <a:xfrm>
            <a:off x="3213100" y="62992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8547100" y="32512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6375400" y="41148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50292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9" name="Distribution of data from two classes"/>
          <p:cNvSpPr txBox="1"/>
          <p:nvPr/>
        </p:nvSpPr>
        <p:spPr>
          <a:xfrm>
            <a:off x="2739872" y="400050"/>
            <a:ext cx="75250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Distribution of data from two classes</a:t>
            </a:r>
          </a:p>
        </p:txBody>
      </p:sp>
    </p:spTree>
    <p:extLst>
      <p:ext uri="{BB962C8B-B14F-4D97-AF65-F5344CB8AC3E}">
        <p14:creationId xmlns:p14="http://schemas.microsoft.com/office/powerpoint/2010/main" val="2853906312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2" name="Circle"/>
          <p:cNvSpPr/>
          <p:nvPr/>
        </p:nvSpPr>
        <p:spPr>
          <a:xfrm>
            <a:off x="5575300" y="6076019"/>
            <a:ext cx="243161" cy="243162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3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4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6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7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8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9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0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1" name="Circle"/>
          <p:cNvSpPr/>
          <p:nvPr/>
        </p:nvSpPr>
        <p:spPr>
          <a:xfrm>
            <a:off x="8178800" y="27940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2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3" name="Circle"/>
          <p:cNvSpPr/>
          <p:nvPr/>
        </p:nvSpPr>
        <p:spPr>
          <a:xfrm>
            <a:off x="3302000" y="54991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4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5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6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7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8" name="Circle"/>
          <p:cNvSpPr/>
          <p:nvPr/>
        </p:nvSpPr>
        <p:spPr>
          <a:xfrm>
            <a:off x="5302250" y="54991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9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0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1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2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3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4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5" name="Circle"/>
          <p:cNvSpPr/>
          <p:nvPr/>
        </p:nvSpPr>
        <p:spPr>
          <a:xfrm>
            <a:off x="3213100" y="62992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6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7" name="Circle"/>
          <p:cNvSpPr/>
          <p:nvPr/>
        </p:nvSpPr>
        <p:spPr>
          <a:xfrm>
            <a:off x="8547100" y="32512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8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9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0" name="Circle"/>
          <p:cNvSpPr/>
          <p:nvPr/>
        </p:nvSpPr>
        <p:spPr>
          <a:xfrm>
            <a:off x="6375400" y="41148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1" name="Circle"/>
          <p:cNvSpPr/>
          <p:nvPr/>
        </p:nvSpPr>
        <p:spPr>
          <a:xfrm>
            <a:off x="50292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2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3" name="Triangle"/>
          <p:cNvSpPr/>
          <p:nvPr/>
        </p:nvSpPr>
        <p:spPr>
          <a:xfrm>
            <a:off x="5802969" y="4454188"/>
            <a:ext cx="308522" cy="236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88900">
            <a:solidFill>
              <a:srgbClr val="FF26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314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17" y="4724400"/>
            <a:ext cx="2413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Which class does q belong too?"/>
          <p:cNvSpPr txBox="1"/>
          <p:nvPr/>
        </p:nvSpPr>
        <p:spPr>
          <a:xfrm>
            <a:off x="2926054" y="8570639"/>
            <a:ext cx="6670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Which class does q belong too?</a:t>
            </a:r>
          </a:p>
        </p:txBody>
      </p:sp>
      <p:sp>
        <p:nvSpPr>
          <p:cNvPr id="316" name="Distribution of data from two classes"/>
          <p:cNvSpPr txBox="1"/>
          <p:nvPr/>
        </p:nvSpPr>
        <p:spPr>
          <a:xfrm>
            <a:off x="2739872" y="400050"/>
            <a:ext cx="75250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Distribution of data from two classes</a:t>
            </a:r>
          </a:p>
        </p:txBody>
      </p:sp>
    </p:spTree>
    <p:extLst>
      <p:ext uri="{BB962C8B-B14F-4D97-AF65-F5344CB8AC3E}">
        <p14:creationId xmlns:p14="http://schemas.microsoft.com/office/powerpoint/2010/main" val="2957578098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9" name="Circle"/>
          <p:cNvSpPr/>
          <p:nvPr/>
        </p:nvSpPr>
        <p:spPr>
          <a:xfrm>
            <a:off x="5575300" y="6076019"/>
            <a:ext cx="243161" cy="243162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0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1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2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3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4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5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6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7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8" name="Circle"/>
          <p:cNvSpPr/>
          <p:nvPr/>
        </p:nvSpPr>
        <p:spPr>
          <a:xfrm>
            <a:off x="8178800" y="27940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9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0" name="Circle"/>
          <p:cNvSpPr/>
          <p:nvPr/>
        </p:nvSpPr>
        <p:spPr>
          <a:xfrm>
            <a:off x="3302000" y="54991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1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2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3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4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5" name="Circle"/>
          <p:cNvSpPr/>
          <p:nvPr/>
        </p:nvSpPr>
        <p:spPr>
          <a:xfrm>
            <a:off x="5302250" y="54991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6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7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8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9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0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3213100" y="62992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4" name="Circle"/>
          <p:cNvSpPr/>
          <p:nvPr/>
        </p:nvSpPr>
        <p:spPr>
          <a:xfrm>
            <a:off x="8547100" y="32512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5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6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7" name="Circle"/>
          <p:cNvSpPr/>
          <p:nvPr/>
        </p:nvSpPr>
        <p:spPr>
          <a:xfrm>
            <a:off x="6375400" y="41148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8" name="Circle"/>
          <p:cNvSpPr/>
          <p:nvPr/>
        </p:nvSpPr>
        <p:spPr>
          <a:xfrm>
            <a:off x="50292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9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0" name="Triangle"/>
          <p:cNvSpPr/>
          <p:nvPr/>
        </p:nvSpPr>
        <p:spPr>
          <a:xfrm>
            <a:off x="5802969" y="4454188"/>
            <a:ext cx="308522" cy="236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88900">
            <a:solidFill>
              <a:srgbClr val="FF26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351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17" y="4724400"/>
            <a:ext cx="2413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Distribution of data from two classes"/>
          <p:cNvSpPr txBox="1"/>
          <p:nvPr/>
        </p:nvSpPr>
        <p:spPr>
          <a:xfrm>
            <a:off x="2739872" y="400050"/>
            <a:ext cx="75250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Distribution of data from two classes</a:t>
            </a:r>
          </a:p>
        </p:txBody>
      </p:sp>
      <p:sp>
        <p:nvSpPr>
          <p:cNvPr id="353" name="Circle"/>
          <p:cNvSpPr/>
          <p:nvPr/>
        </p:nvSpPr>
        <p:spPr>
          <a:xfrm>
            <a:off x="5004730" y="3728380"/>
            <a:ext cx="1905001" cy="1905001"/>
          </a:xfrm>
          <a:prstGeom prst="ellipse">
            <a:avLst/>
          </a:prstGeom>
          <a:ln w="25400" cap="rnd">
            <a:solidFill>
              <a:srgbClr val="85888D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4" name="Look at the neighbors"/>
          <p:cNvSpPr txBox="1"/>
          <p:nvPr/>
        </p:nvSpPr>
        <p:spPr>
          <a:xfrm>
            <a:off x="7129135" y="4128430"/>
            <a:ext cx="307909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Look at the neighbors</a:t>
            </a:r>
          </a:p>
        </p:txBody>
      </p:sp>
    </p:spTree>
    <p:extLst>
      <p:ext uri="{BB962C8B-B14F-4D97-AF65-F5344CB8AC3E}">
        <p14:creationId xmlns:p14="http://schemas.microsoft.com/office/powerpoint/2010/main" val="397874420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K-Nearest Neighbor (KNN) Classifi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t>K-Nearest Neighbor (KNN) Classifier</a:t>
            </a:r>
          </a:p>
        </p:txBody>
      </p:sp>
      <p:pic>
        <p:nvPicPr>
          <p:cNvPr id="359" name="points.pdf" descr="points.pdf"/>
          <p:cNvPicPr>
            <a:picLocks noChangeAspect="1"/>
          </p:cNvPicPr>
          <p:nvPr/>
        </p:nvPicPr>
        <p:blipFill>
          <a:blip r:embed="rId2"/>
          <a:srcRect l="30500" t="27668" r="17646" b="36093"/>
          <a:stretch>
            <a:fillRect/>
          </a:stretch>
        </p:blipFill>
        <p:spPr>
          <a:xfrm>
            <a:off x="1074702" y="2314222"/>
            <a:ext cx="5633156" cy="2953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nearest.pdf" descr="nearest.pdf"/>
          <p:cNvPicPr>
            <a:picLocks noChangeAspect="1"/>
          </p:cNvPicPr>
          <p:nvPr/>
        </p:nvPicPr>
        <p:blipFill>
          <a:blip r:embed="rId3"/>
          <a:srcRect l="49433" t="37477" r="35624" b="47103"/>
          <a:stretch>
            <a:fillRect/>
          </a:stretch>
        </p:blipFill>
        <p:spPr>
          <a:xfrm>
            <a:off x="7834489" y="5490915"/>
            <a:ext cx="1946205" cy="1505939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pic>
        <p:nvPicPr>
          <p:cNvPr id="361" name="nearest3.pdf" descr="nearest3.pdf"/>
          <p:cNvPicPr>
            <a:picLocks noChangeAspect="1"/>
          </p:cNvPicPr>
          <p:nvPr/>
        </p:nvPicPr>
        <p:blipFill>
          <a:blip r:embed="rId4"/>
          <a:srcRect l="49380" t="37460" r="35812" b="47013"/>
          <a:stretch>
            <a:fillRect/>
          </a:stretch>
        </p:blipFill>
        <p:spPr>
          <a:xfrm>
            <a:off x="7834488" y="7437120"/>
            <a:ext cx="1946206" cy="153303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362" name="Non-parametric pattern classification approach…"/>
          <p:cNvSpPr txBox="1"/>
          <p:nvPr/>
        </p:nvSpPr>
        <p:spPr>
          <a:xfrm>
            <a:off x="7347373" y="2572737"/>
            <a:ext cx="5016783" cy="2108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</a:defRPr>
            </a:pPr>
            <a:r>
              <a:rPr kumimoji="0" sz="24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Non-parametric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 pattern classification approach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Consider a two class problem where each sample consists of two measurements (x,y).</a:t>
            </a:r>
          </a:p>
        </p:txBody>
      </p:sp>
      <p:sp>
        <p:nvSpPr>
          <p:cNvPr id="363" name="k = 1"/>
          <p:cNvSpPr txBox="1"/>
          <p:nvPr/>
        </p:nvSpPr>
        <p:spPr>
          <a:xfrm>
            <a:off x="6707858" y="5594773"/>
            <a:ext cx="83525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4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k = 1</a:t>
            </a:r>
          </a:p>
        </p:txBody>
      </p:sp>
      <p:sp>
        <p:nvSpPr>
          <p:cNvPr id="364" name="k = 3"/>
          <p:cNvSpPr txBox="1"/>
          <p:nvPr/>
        </p:nvSpPr>
        <p:spPr>
          <a:xfrm>
            <a:off x="6707858" y="7437119"/>
            <a:ext cx="83525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24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k = 3</a:t>
            </a:r>
          </a:p>
        </p:txBody>
      </p:sp>
      <p:sp>
        <p:nvSpPr>
          <p:cNvPr id="365" name="For a given query point q, assign the class of the nearest neighbor"/>
          <p:cNvSpPr txBox="1"/>
          <p:nvPr/>
        </p:nvSpPr>
        <p:spPr>
          <a:xfrm>
            <a:off x="2201333" y="5594773"/>
            <a:ext cx="4095610" cy="12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>
            <a:lvl1pPr algn="l" defTabSz="914400">
              <a:defRPr sz="24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For a given query point q, assign the class of the nearest neighbor</a:t>
            </a:r>
          </a:p>
        </p:txBody>
      </p:sp>
      <p:sp>
        <p:nvSpPr>
          <p:cNvPr id="366" name="Compute the k nearest neighbors and assign the class by majority vote."/>
          <p:cNvSpPr txBox="1"/>
          <p:nvPr/>
        </p:nvSpPr>
        <p:spPr>
          <a:xfrm>
            <a:off x="2201333" y="7437119"/>
            <a:ext cx="4095610" cy="1234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Compute the k nearest neighbors and assign the class by </a:t>
            </a:r>
            <a:r>
              <a:rPr kumimoji="0" sz="24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majority vote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6204024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Nearest Neighbor is competi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Nearest Neighbor is competitive</a:t>
            </a:r>
          </a:p>
        </p:txBody>
      </p:sp>
      <p:pic>
        <p:nvPicPr>
          <p:cNvPr id="369" name="Image" descr="Image"/>
          <p:cNvPicPr>
            <a:picLocks noChangeAspect="1"/>
          </p:cNvPicPr>
          <p:nvPr/>
        </p:nvPicPr>
        <p:blipFill>
          <a:blip r:embed="rId2"/>
          <a:srcRect l="16039" t="32949" r="16162" b="49919"/>
          <a:stretch>
            <a:fillRect/>
          </a:stretch>
        </p:blipFill>
        <p:spPr>
          <a:xfrm>
            <a:off x="914951" y="2308798"/>
            <a:ext cx="11175032" cy="2823664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MNIST Digit Recognition…"/>
          <p:cNvSpPr txBox="1"/>
          <p:nvPr/>
        </p:nvSpPr>
        <p:spPr>
          <a:xfrm>
            <a:off x="1270772" y="5737917"/>
            <a:ext cx="4825772" cy="26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3" tIns="65023" rIns="65023" bIns="65023" anchor="ctr">
            <a:norm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00" b="1"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cs typeface="Helvetica"/>
                <a:sym typeface="Helvetica"/>
              </a:rPr>
              <a:t>MNIST Digit Recognition</a:t>
            </a:r>
          </a:p>
          <a:p>
            <a:pPr marL="850106" marR="0" lvl="1" indent="-392906" algn="l" defTabSz="9144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200">
                <a:uFill>
                  <a:solidFill>
                    <a:srgbClr val="000000"/>
                  </a:solidFill>
                </a:uFill>
              </a:defRPr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Handwritten digits</a:t>
            </a:r>
          </a:p>
          <a:p>
            <a:pPr marL="850106" marR="0" lvl="1" indent="-392906" algn="l" defTabSz="9144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200">
                <a:uFill>
                  <a:solidFill>
                    <a:srgbClr val="000000"/>
                  </a:solidFill>
                </a:uFill>
              </a:defRPr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28x28 pixel images: d = 784</a:t>
            </a:r>
          </a:p>
          <a:p>
            <a:pPr marL="850106" marR="0" lvl="1" indent="-392906" algn="l" defTabSz="9144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200">
                <a:uFill>
                  <a:solidFill>
                    <a:srgbClr val="000000"/>
                  </a:solidFill>
                </a:uFill>
              </a:defRPr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60,000 training samples</a:t>
            </a:r>
          </a:p>
          <a:p>
            <a:pPr marL="850106" marR="0" lvl="1" indent="-392906" algn="l" defTabSz="9144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2200">
                <a:uFill>
                  <a:solidFill>
                    <a:srgbClr val="000000"/>
                  </a:solidFill>
                </a:uFill>
              </a:defRPr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10,000 test samples</a:t>
            </a:r>
          </a:p>
        </p:txBody>
      </p:sp>
      <p:graphicFrame>
        <p:nvGraphicFramePr>
          <p:cNvPr id="371" name="Table"/>
          <p:cNvGraphicFramePr/>
          <p:nvPr/>
        </p:nvGraphicFramePr>
        <p:xfrm>
          <a:off x="6528394" y="5590808"/>
          <a:ext cx="5504309" cy="628416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4996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571">
                <a:tc gridSpan="2">
                  <a:txBody>
                    <a:bodyPr/>
                    <a:lstStyle/>
                    <a:p>
                      <a:pPr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Test Error Rate (%)</a:t>
                      </a:r>
                    </a:p>
                  </a:txBody>
                  <a:tcPr marL="18000" marR="18000" marT="18000" marB="18000" horzOverflow="overflow">
                    <a:lnB w="12700">
                      <a:solidFill>
                        <a:srgbClr val="000000"/>
                      </a:solidFill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21">
                <a:tc>
                  <a:txBody>
                    <a:bodyPr/>
                    <a:lstStyle/>
                    <a:p>
                      <a:pPr marL="342900" indent="-342900" algn="l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Linear classifier (1-layer NN)</a:t>
                      </a:r>
                    </a:p>
                  </a:txBody>
                  <a:tcPr marL="18000" marR="18000" marT="18000" marB="18000" horzOverflow="overflow"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C0C0C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12.0</a:t>
                      </a:r>
                    </a:p>
                  </a:txBody>
                  <a:tcPr marL="18000" marR="18000" marT="18000" marB="18000" horzOverflow="overflow"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C0C0C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571">
                <a:tc>
                  <a:txBody>
                    <a:bodyPr/>
                    <a:lstStyle/>
                    <a:p>
                      <a:pPr marL="342900" indent="-342900" algn="l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K-nearest-neighbors, Euclidean</a:t>
                      </a:r>
                    </a:p>
                  </a:txBody>
                  <a:tcPr marL="18000" marR="18000" marT="18000" marB="18000" horzOverflow="overflow">
                    <a:lnT w="12700">
                      <a:solidFill>
                        <a:srgbClr val="C0C0C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5.0</a:t>
                      </a:r>
                    </a:p>
                  </a:txBody>
                  <a:tcPr marL="18000" marR="18000" marT="18000" marB="18000" horzOverflow="overflow">
                    <a:lnT w="12700">
                      <a:solidFill>
                        <a:srgbClr val="C0C0C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marL="342900" indent="-342900" algn="l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K-nearest-neighbors, Euclidean, deskewed</a:t>
                      </a:r>
                    </a:p>
                  </a:txBody>
                  <a:tcPr marL="18000" marR="18000" marT="18000" marB="1800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2.4</a:t>
                      </a:r>
                    </a:p>
                  </a:txBody>
                  <a:tcPr marL="18000" marR="18000" marT="18000" marB="1800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marL="342900" indent="-342900" algn="l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K-NN, Tangent Distance, 16x16</a:t>
                      </a:r>
                    </a:p>
                  </a:txBody>
                  <a:tcPr marL="18000" marR="18000" marT="18000" marB="1800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1.1</a:t>
                      </a:r>
                    </a:p>
                  </a:txBody>
                  <a:tcPr marL="18000" marR="18000" marT="18000" marB="1800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571">
                <a:tc>
                  <a:txBody>
                    <a:bodyPr/>
                    <a:lstStyle/>
                    <a:p>
                      <a:pPr marL="342900" indent="-342900" algn="l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K-NN, shape context matching</a:t>
                      </a:r>
                    </a:p>
                  </a:txBody>
                  <a:tcPr marL="18000" marR="18000" marT="18000" marB="18000" horzOverflow="overflow">
                    <a:lnB w="12700">
                      <a:solidFill>
                        <a:srgbClr val="C0C0C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0.67</a:t>
                      </a:r>
                    </a:p>
                  </a:txBody>
                  <a:tcPr marL="18000" marR="18000" marT="18000" marB="18000" horzOverflow="overflow">
                    <a:lnB w="12700">
                      <a:solidFill>
                        <a:srgbClr val="C0C0C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571">
                <a:tc>
                  <a:txBody>
                    <a:bodyPr/>
                    <a:lstStyle/>
                    <a:p>
                      <a:pPr marL="342900" indent="-342900" algn="l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1000 RBF + linear classifier</a:t>
                      </a:r>
                    </a:p>
                  </a:txBody>
                  <a:tcPr marL="18000" marR="18000" marT="18000" marB="18000" horzOverflow="overflow">
                    <a:lnT w="12700">
                      <a:solidFill>
                        <a:srgbClr val="C0C0C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3.6</a:t>
                      </a:r>
                    </a:p>
                  </a:txBody>
                  <a:tcPr marL="18000" marR="18000" marT="18000" marB="18000" horzOverflow="overflow">
                    <a:lnT w="12700">
                      <a:solidFill>
                        <a:srgbClr val="C0C0C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571">
                <a:tc>
                  <a:txBody>
                    <a:bodyPr/>
                    <a:lstStyle/>
                    <a:p>
                      <a:pPr marL="342900" indent="-342900" algn="l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SVM deg 4 polynomial</a:t>
                      </a:r>
                    </a:p>
                  </a:txBody>
                  <a:tcPr marL="18000" marR="18000" marT="18000" marB="18000" horzOverflow="overflow">
                    <a:lnB w="12700">
                      <a:solidFill>
                        <a:srgbClr val="C0C0C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1.1</a:t>
                      </a:r>
                    </a:p>
                  </a:txBody>
                  <a:tcPr marL="18000" marR="18000" marT="18000" marB="18000" horzOverflow="overflow">
                    <a:lnB w="12700">
                      <a:solidFill>
                        <a:srgbClr val="C0C0C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571">
                <a:tc>
                  <a:txBody>
                    <a:bodyPr/>
                    <a:lstStyle/>
                    <a:p>
                      <a:pPr marL="342900" indent="-342900" algn="l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2-layer NN, 300 hidden units</a:t>
                      </a:r>
                    </a:p>
                  </a:txBody>
                  <a:tcPr marL="18000" marR="18000" marT="18000" marB="18000" horzOverflow="overflow">
                    <a:lnT w="12700">
                      <a:solidFill>
                        <a:srgbClr val="C0C0C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4.7</a:t>
                      </a:r>
                    </a:p>
                  </a:txBody>
                  <a:tcPr marL="18000" marR="18000" marT="18000" marB="18000" horzOverflow="overflow">
                    <a:lnT w="12700">
                      <a:solidFill>
                        <a:srgbClr val="C0C0C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marL="342900" indent="-342900" algn="l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2-layer NN, 300 HU, [deskewing]</a:t>
                      </a:r>
                    </a:p>
                  </a:txBody>
                  <a:tcPr marL="18000" marR="18000" marT="18000" marB="1800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1.6</a:t>
                      </a:r>
                    </a:p>
                  </a:txBody>
                  <a:tcPr marL="18000" marR="18000" marT="18000" marB="1800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marL="342900" indent="-342900" algn="l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LeNet-5, [distortions]</a:t>
                      </a:r>
                    </a:p>
                  </a:txBody>
                  <a:tcPr marL="18000" marR="18000" marT="18000" marB="1800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0.8</a:t>
                      </a:r>
                    </a:p>
                  </a:txBody>
                  <a:tcPr marL="18000" marR="18000" marT="18000" marB="1800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5221">
                <a:tc>
                  <a:txBody>
                    <a:bodyPr/>
                    <a:lstStyle/>
                    <a:p>
                      <a:pPr marL="342900" indent="-342900" algn="l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Boosted LeNet-4, [distortions]</a:t>
                      </a:r>
                    </a:p>
                  </a:txBody>
                  <a:tcPr marL="18000" marR="18000" marT="18000" marB="18000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r" defTabSz="914400"/>
                      <a:r>
                        <a:rPr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ea typeface="Arial"/>
                          <a:cs typeface="Arial"/>
                          <a:sym typeface="Arial"/>
                        </a:rPr>
                        <a:t>0.7</a:t>
                      </a:r>
                    </a:p>
                  </a:txBody>
                  <a:tcPr marL="18000" marR="18000" marT="18000" marB="18000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72" name="Yann LeCunn"/>
          <p:cNvSpPr txBox="1"/>
          <p:nvPr/>
        </p:nvSpPr>
        <p:spPr>
          <a:xfrm>
            <a:off x="2792918" y="8669872"/>
            <a:ext cx="1781480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"/>
              </a:spcBef>
              <a:defRPr sz="22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Yann LeCunn</a:t>
            </a:r>
          </a:p>
        </p:txBody>
      </p:sp>
    </p:spTree>
    <p:extLst>
      <p:ext uri="{BB962C8B-B14F-4D97-AF65-F5344CB8AC3E}">
        <p14:creationId xmlns:p14="http://schemas.microsoft.com/office/powerpoint/2010/main" val="2327302305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What is the best distance metric between data points?…"/>
          <p:cNvSpPr txBox="1">
            <a:spLocks noGrp="1"/>
          </p:cNvSpPr>
          <p:nvPr>
            <p:ph type="body" idx="1"/>
          </p:nvPr>
        </p:nvSpPr>
        <p:spPr>
          <a:xfrm>
            <a:off x="952500" y="966961"/>
            <a:ext cx="11099801" cy="781967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525779">
              <a:spcBef>
                <a:spcPts val="3700"/>
              </a:spcBef>
              <a:buSzTx/>
              <a:buNone/>
              <a:defRPr sz="3239" b="1">
                <a:latin typeface="Helvetica"/>
                <a:ea typeface="Helvetica"/>
                <a:cs typeface="Helvetica"/>
                <a:sym typeface="Helvetica"/>
              </a:defRPr>
            </a:pPr>
            <a:r>
              <a:t>What is the best distance metric between data points?</a:t>
            </a:r>
          </a:p>
          <a:p>
            <a:pPr marL="800100" lvl="1" indent="-400050" defTabSz="525779">
              <a:spcBef>
                <a:spcPts val="3700"/>
              </a:spcBef>
              <a:defRPr sz="3239"/>
            </a:pPr>
            <a:r>
              <a:t>Typically Euclidean distance</a:t>
            </a:r>
          </a:p>
          <a:p>
            <a:pPr marL="800100" lvl="1" indent="-400050" defTabSz="525779">
              <a:spcBef>
                <a:spcPts val="3700"/>
              </a:spcBef>
              <a:defRPr sz="3239"/>
            </a:pPr>
            <a:r>
              <a:t>Locality sensitive distance metrics</a:t>
            </a:r>
          </a:p>
          <a:p>
            <a:pPr marL="800100" lvl="1" indent="-400050" defTabSz="525779">
              <a:spcBef>
                <a:spcPts val="3700"/>
              </a:spcBef>
              <a:defRPr sz="3239"/>
            </a:pPr>
            <a:r>
              <a:t>Important to normalize. </a:t>
            </a:r>
            <a:br/>
            <a:r>
              <a:t>Dimensions have different scales</a:t>
            </a:r>
          </a:p>
          <a:p>
            <a:pPr marL="800100" lvl="1" indent="-400050" defTabSz="525779">
              <a:spcBef>
                <a:spcPts val="3700"/>
              </a:spcBef>
              <a:defRPr sz="3239"/>
            </a:pPr>
            <a:endParaRPr/>
          </a:p>
          <a:p>
            <a:pPr marL="0" indent="0" defTabSz="525779">
              <a:spcBef>
                <a:spcPts val="3700"/>
              </a:spcBef>
              <a:buSzTx/>
              <a:buNone/>
              <a:defRPr sz="3239" b="1">
                <a:latin typeface="Helvetica"/>
                <a:ea typeface="Helvetica"/>
                <a:cs typeface="Helvetica"/>
                <a:sym typeface="Helvetica"/>
              </a:defRPr>
            </a:pPr>
            <a:r>
              <a:t>How many K?</a:t>
            </a:r>
          </a:p>
          <a:p>
            <a:pPr marL="800100" lvl="1" indent="-400050" defTabSz="525779">
              <a:spcBef>
                <a:spcPts val="3700"/>
              </a:spcBef>
              <a:defRPr sz="3239"/>
            </a:pPr>
            <a:r>
              <a:t>Typically k=1 is good</a:t>
            </a:r>
          </a:p>
          <a:p>
            <a:pPr marL="800100" lvl="1" indent="-400050" defTabSz="525779">
              <a:spcBef>
                <a:spcPts val="3700"/>
              </a:spcBef>
              <a:defRPr sz="3239"/>
            </a:pPr>
            <a:r>
              <a:t>Cross-validation (try different k!)</a:t>
            </a:r>
          </a:p>
        </p:txBody>
      </p:sp>
    </p:spTree>
    <p:extLst>
      <p:ext uri="{BB962C8B-B14F-4D97-AF65-F5344CB8AC3E}">
        <p14:creationId xmlns:p14="http://schemas.microsoft.com/office/powerpoint/2010/main" val="1416855397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Distance metr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Distance metrics</a:t>
            </a:r>
          </a:p>
        </p:txBody>
      </p:sp>
      <p:sp>
        <p:nvSpPr>
          <p:cNvPr id="379" name="Cosine"/>
          <p:cNvSpPr txBox="1"/>
          <p:nvPr/>
        </p:nvSpPr>
        <p:spPr>
          <a:xfrm>
            <a:off x="10818958" y="5440983"/>
            <a:ext cx="106283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400"/>
            </a:lvl1pPr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Cosine</a:t>
            </a:r>
          </a:p>
        </p:txBody>
      </p:sp>
      <p:pic>
        <p:nvPicPr>
          <p:cNvPr id="380" name="latex-image-4.pdf" descr="latex-image-4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004" y="5123483"/>
            <a:ext cx="81153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latex-image-5.pdf" descr="latex-image-5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27" y="7251684"/>
            <a:ext cx="5435601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Chi-squared"/>
          <p:cNvSpPr txBox="1"/>
          <p:nvPr/>
        </p:nvSpPr>
        <p:spPr>
          <a:xfrm>
            <a:off x="10082148" y="7532861"/>
            <a:ext cx="180228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400"/>
            </a:lvl1pPr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Chi-squared</a:t>
            </a:r>
          </a:p>
        </p:txBody>
      </p:sp>
      <p:pic>
        <p:nvPicPr>
          <p:cNvPr id="383" name="latex-image-6.pdf" descr="latex-image-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059" y="3298304"/>
            <a:ext cx="8534401" cy="57150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Euclidean"/>
          <p:cNvSpPr txBox="1"/>
          <p:nvPr/>
        </p:nvSpPr>
        <p:spPr>
          <a:xfrm>
            <a:off x="10414989" y="3349104"/>
            <a:ext cx="1469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400"/>
            </a:lvl1pPr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Euclidean</a:t>
            </a:r>
          </a:p>
        </p:txBody>
      </p:sp>
    </p:spTree>
    <p:extLst>
      <p:ext uri="{BB962C8B-B14F-4D97-AF65-F5344CB8AC3E}">
        <p14:creationId xmlns:p14="http://schemas.microsoft.com/office/powerpoint/2010/main" val="32813216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humans do recognition?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don’t completely know yet</a:t>
            </a:r>
          </a:p>
          <a:p>
            <a:r>
              <a:rPr lang="en-US"/>
              <a:t>But we have some experimental observations.</a:t>
            </a:r>
          </a:p>
        </p:txBody>
      </p:sp>
    </p:spTree>
    <p:extLst>
      <p:ext uri="{BB962C8B-B14F-4D97-AF65-F5344CB8AC3E}">
        <p14:creationId xmlns:p14="http://schemas.microsoft.com/office/powerpoint/2010/main" val="119766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distance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1595947" cy="1950720"/>
          </a:xfrm>
        </p:spPr>
        <p:txBody>
          <a:bodyPr/>
          <a:lstStyle/>
          <a:p>
            <a:r>
              <a:rPr lang="en-US" dirty="0" err="1"/>
              <a:t>Hyperparameter</a:t>
            </a:r>
            <a:endParaRPr lang="en-US" dirty="0"/>
          </a:p>
        </p:txBody>
      </p:sp>
      <p:pic>
        <p:nvPicPr>
          <p:cNvPr id="4" name="Picture 3" descr="Screen Shot 2015-04-13 at 9.54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" y="3400780"/>
            <a:ext cx="13004800" cy="537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4701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 L2 distance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4214"/>
            <a:ext cx="13004800" cy="65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6830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CIFAR-10 and NN results</a:t>
            </a:r>
          </a:p>
        </p:txBody>
      </p:sp>
      <p:pic>
        <p:nvPicPr>
          <p:cNvPr id="3" name="Picture 2" descr="Screen Shot 2016-04-20 at 11.33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62" y="2059094"/>
            <a:ext cx="13004800" cy="662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695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</a:t>
            </a:r>
          </a:p>
        </p:txBody>
      </p:sp>
      <p:pic>
        <p:nvPicPr>
          <p:cNvPr id="4" name="Picture 3" descr="Screen Shot 2015-04-13 at 9.55.49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5173"/>
            <a:ext cx="13004800" cy="3598032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idx="1"/>
          </p:nvPr>
        </p:nvSpPr>
        <p:spPr>
          <a:xfrm>
            <a:off x="650240" y="2275841"/>
            <a:ext cx="11704320" cy="64369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13" dirty="0"/>
              <a:t>Find the k closest points from training data</a:t>
            </a:r>
          </a:p>
          <a:p>
            <a:pPr>
              <a:lnSpc>
                <a:spcPct val="90000"/>
              </a:lnSpc>
            </a:pPr>
            <a:r>
              <a:rPr lang="en-US" sz="3413" dirty="0"/>
              <a:t>Labels of the k points “vote” to classify</a:t>
            </a:r>
          </a:p>
        </p:txBody>
      </p:sp>
    </p:spTree>
    <p:extLst>
      <p:ext uri="{BB962C8B-B14F-4D97-AF65-F5344CB8AC3E}">
        <p14:creationId xmlns:p14="http://schemas.microsoft.com/office/powerpoint/2010/main" val="228696905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best distance to use?</a:t>
            </a:r>
          </a:p>
          <a:p>
            <a:r>
              <a:rPr lang="en-US" dirty="0"/>
              <a:t>What is the best value of k to use?</a:t>
            </a:r>
          </a:p>
          <a:p>
            <a:endParaRPr lang="en-US" dirty="0"/>
          </a:p>
          <a:p>
            <a:r>
              <a:rPr lang="en-US" dirty="0"/>
              <a:t>i.e., how do we set the </a:t>
            </a:r>
            <a:r>
              <a:rPr lang="en-US" dirty="0" err="1"/>
              <a:t>hyperparameters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Very problem-dependent</a:t>
            </a:r>
          </a:p>
          <a:p>
            <a:r>
              <a:rPr lang="en-US" dirty="0"/>
              <a:t>Must try them all and see what works best</a:t>
            </a:r>
          </a:p>
        </p:txBody>
      </p:sp>
    </p:spTree>
    <p:extLst>
      <p:ext uri="{BB962C8B-B14F-4D97-AF65-F5344CB8AC3E}">
        <p14:creationId xmlns:p14="http://schemas.microsoft.com/office/powerpoint/2010/main" val="349682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4-20 at 11.47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3679"/>
            <a:ext cx="13004800" cy="43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906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4-20 at 11.47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6080"/>
            <a:ext cx="13004800" cy="374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159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4" name="Picture 3" descr="Screen Shot 2015-04-13 at 9.59.19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2587"/>
            <a:ext cx="13004800" cy="47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3788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pic>
        <p:nvPicPr>
          <p:cNvPr id="3" name="Picture 2" descr="Screen Shot 2016-04-20 at 11.47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24" y="1555905"/>
            <a:ext cx="13004800" cy="624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3015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6-04-20 at 11.48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0687"/>
            <a:ext cx="13004800" cy="64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7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0"/>
            <a:ext cx="11704320" cy="7059749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recognize familiar faces even in low-resolution images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085" y="3049937"/>
            <a:ext cx="10607596" cy="365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688707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pick </a:t>
            </a:r>
            <a:r>
              <a:rPr lang="en-US" dirty="0" err="1"/>
              <a:t>hyperparameters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  <a:p>
            <a:pPr lvl="1"/>
            <a:r>
              <a:rPr lang="en-US" dirty="0"/>
              <a:t>Train and test</a:t>
            </a:r>
          </a:p>
          <a:p>
            <a:pPr lvl="1"/>
            <a:r>
              <a:rPr lang="en-US" dirty="0"/>
              <a:t>Train, validate, test</a:t>
            </a:r>
          </a:p>
          <a:p>
            <a:pPr lvl="1"/>
            <a:endParaRPr lang="en-US" dirty="0"/>
          </a:p>
          <a:p>
            <a:r>
              <a:rPr lang="en-US" dirty="0"/>
              <a:t>Train for original model</a:t>
            </a:r>
          </a:p>
          <a:p>
            <a:r>
              <a:rPr lang="en-US" dirty="0"/>
              <a:t>Validate to find </a:t>
            </a:r>
            <a:r>
              <a:rPr lang="en-US" dirty="0" err="1"/>
              <a:t>hyperparameters</a:t>
            </a:r>
            <a:endParaRPr lang="en-US" dirty="0"/>
          </a:p>
          <a:p>
            <a:r>
              <a:rPr lang="en-US" dirty="0"/>
              <a:t>Test to understand 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212615441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ros…"/>
          <p:cNvSpPr txBox="1">
            <a:spLocks noGrp="1"/>
          </p:cNvSpPr>
          <p:nvPr>
            <p:ph type="body" idx="1"/>
          </p:nvPr>
        </p:nvSpPr>
        <p:spPr>
          <a:xfrm>
            <a:off x="952500" y="567630"/>
            <a:ext cx="11099801" cy="832872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Pros</a:t>
            </a:r>
          </a:p>
          <a:p>
            <a:pPr lvl="1"/>
            <a:r>
              <a:t>simple yet effective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Cons</a:t>
            </a:r>
          </a:p>
          <a:p>
            <a:pPr lvl="1"/>
            <a:r>
              <a:t>search is expensive (can be sped-up)</a:t>
            </a:r>
          </a:p>
          <a:p>
            <a:pPr lvl="1"/>
            <a:r>
              <a:t>storage requirements</a:t>
            </a:r>
          </a:p>
          <a:p>
            <a:pPr lvl="1"/>
            <a:r>
              <a:t>difficulties with high-dimensional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147721564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kNN</a:t>
            </a:r>
            <a:r>
              <a:rPr lang="en-US" dirty="0"/>
              <a:t> -- Complexity and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0"/>
            <a:ext cx="11921067" cy="7044267"/>
          </a:xfrm>
        </p:spPr>
        <p:txBody>
          <a:bodyPr>
            <a:normAutofit/>
          </a:bodyPr>
          <a:lstStyle/>
          <a:p>
            <a:r>
              <a:rPr lang="en-US" dirty="0"/>
              <a:t>N training images, M test images</a:t>
            </a:r>
          </a:p>
          <a:p>
            <a:endParaRPr lang="en-US" dirty="0"/>
          </a:p>
          <a:p>
            <a:r>
              <a:rPr lang="en-US" dirty="0"/>
              <a:t>Training: O(1)</a:t>
            </a:r>
          </a:p>
          <a:p>
            <a:r>
              <a:rPr lang="en-US" dirty="0"/>
              <a:t>Testing: O(MN)</a:t>
            </a:r>
          </a:p>
          <a:p>
            <a:endParaRPr lang="en-US" dirty="0"/>
          </a:p>
          <a:p>
            <a:r>
              <a:rPr lang="en-US" dirty="0"/>
              <a:t>Hmm…</a:t>
            </a:r>
          </a:p>
          <a:p>
            <a:pPr lvl="1"/>
            <a:r>
              <a:rPr lang="en-US" dirty="0"/>
              <a:t>Normally need the opposite</a:t>
            </a:r>
          </a:p>
          <a:p>
            <a:pPr lvl="1"/>
            <a:r>
              <a:rPr lang="en-US" dirty="0"/>
              <a:t>Slow training (ok), fast testing (necessary)</a:t>
            </a:r>
          </a:p>
        </p:txBody>
      </p:sp>
    </p:spTree>
    <p:extLst>
      <p:ext uri="{BB962C8B-B14F-4D97-AF65-F5344CB8AC3E}">
        <p14:creationId xmlns:p14="http://schemas.microsoft.com/office/powerpoint/2010/main" val="304541764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6-04-20 at 11.48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4332"/>
            <a:ext cx="13004800" cy="66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1989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xfrm>
            <a:off x="654462" y="3225800"/>
            <a:ext cx="11695876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Support Vector Machine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3938198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4" name="Picture 3" descr="Screen Shot 2015-04-13 at 9.09.2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214"/>
            <a:ext cx="13004800" cy="62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0886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Score function</a:t>
            </a:r>
          </a:p>
        </p:txBody>
      </p:sp>
      <p:pic>
        <p:nvPicPr>
          <p:cNvPr id="4" name="Picture 3" descr="Screen Shot 2015-04-13 at 10.04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9333"/>
            <a:ext cx="13004800" cy="524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5791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p:pic>
        <p:nvPicPr>
          <p:cNvPr id="4" name="Picture 3" descr="Screen Shot 2015-04-13 at 10.07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0202"/>
            <a:ext cx="13004800" cy="5920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8C1FD-74E6-4528-BD69-DBA291EB35D7}"/>
              </a:ext>
            </a:extLst>
          </p:cNvPr>
          <p:cNvSpPr txBox="1"/>
          <p:nvPr/>
        </p:nvSpPr>
        <p:spPr>
          <a:xfrm>
            <a:off x="6412675" y="2838203"/>
            <a:ext cx="4762006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600" dirty="0">
                <a:solidFill>
                  <a:schemeClr val="accent4">
                    <a:lumMod val="75000"/>
                  </a:schemeClr>
                </a:solidFill>
              </a:rPr>
              <a:t>data (histogram)</a:t>
            </a:r>
          </a:p>
        </p:txBody>
      </p:sp>
    </p:spTree>
    <p:extLst>
      <p:ext uri="{BB962C8B-B14F-4D97-AF65-F5344CB8AC3E}">
        <p14:creationId xmlns:p14="http://schemas.microsoft.com/office/powerpoint/2010/main" val="283550301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4-20 at 12.16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487"/>
            <a:ext cx="13004800" cy="60487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E36583-BE06-424D-9A28-AE383B272D9E}"/>
              </a:ext>
            </a:extLst>
          </p:cNvPr>
          <p:cNvSpPr txBox="1"/>
          <p:nvPr/>
        </p:nvSpPr>
        <p:spPr>
          <a:xfrm>
            <a:off x="1192107" y="3251201"/>
            <a:ext cx="6068907" cy="4862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 defTabSz="1300460" hangingPunct="1"/>
            <a:r>
              <a:rPr lang="en-US" sz="2560" kern="1200" dirty="0">
                <a:solidFill>
                  <a:prstClr val="black"/>
                </a:solidFill>
                <a:latin typeface="Calibri"/>
              </a:rPr>
              <a:t>Convert image to histogram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3961594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65" name="Circle"/>
          <p:cNvSpPr/>
          <p:nvPr/>
        </p:nvSpPr>
        <p:spPr>
          <a:xfrm>
            <a:off x="5575300" y="6076019"/>
            <a:ext cx="243161" cy="243162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66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67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68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69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0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1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2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3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4" name="Circle"/>
          <p:cNvSpPr/>
          <p:nvPr/>
        </p:nvSpPr>
        <p:spPr>
          <a:xfrm>
            <a:off x="8178800" y="27940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5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6" name="Circle"/>
          <p:cNvSpPr/>
          <p:nvPr/>
        </p:nvSpPr>
        <p:spPr>
          <a:xfrm>
            <a:off x="3302000" y="54991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7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8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79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0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1" name="Circle"/>
          <p:cNvSpPr/>
          <p:nvPr/>
        </p:nvSpPr>
        <p:spPr>
          <a:xfrm>
            <a:off x="5302250" y="54991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2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3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4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5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6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7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8" name="Circle"/>
          <p:cNvSpPr/>
          <p:nvPr/>
        </p:nvSpPr>
        <p:spPr>
          <a:xfrm>
            <a:off x="3213100" y="62992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89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90" name="Circle"/>
          <p:cNvSpPr/>
          <p:nvPr/>
        </p:nvSpPr>
        <p:spPr>
          <a:xfrm>
            <a:off x="8547100" y="32512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91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92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93" name="Circle"/>
          <p:cNvSpPr/>
          <p:nvPr/>
        </p:nvSpPr>
        <p:spPr>
          <a:xfrm>
            <a:off x="50292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94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95" name="Triangle"/>
          <p:cNvSpPr/>
          <p:nvPr/>
        </p:nvSpPr>
        <p:spPr>
          <a:xfrm>
            <a:off x="5802969" y="4454188"/>
            <a:ext cx="308522" cy="236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88900">
            <a:solidFill>
              <a:srgbClr val="FF26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796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17" y="4724400"/>
            <a:ext cx="2413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797" name="Which class does q belong too?"/>
          <p:cNvSpPr txBox="1"/>
          <p:nvPr/>
        </p:nvSpPr>
        <p:spPr>
          <a:xfrm>
            <a:off x="2926054" y="8570639"/>
            <a:ext cx="66700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Which class does q belong too?</a:t>
            </a:r>
          </a:p>
        </p:txBody>
      </p:sp>
      <p:sp>
        <p:nvSpPr>
          <p:cNvPr id="798" name="Distribution of data from two classes"/>
          <p:cNvSpPr txBox="1"/>
          <p:nvPr/>
        </p:nvSpPr>
        <p:spPr>
          <a:xfrm>
            <a:off x="2739872" y="400050"/>
            <a:ext cx="75250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Distribution of data from two classes</a:t>
            </a:r>
          </a:p>
        </p:txBody>
      </p:sp>
    </p:spTree>
    <p:extLst>
      <p:ext uri="{BB962C8B-B14F-4D97-AF65-F5344CB8AC3E}">
        <p14:creationId xmlns:p14="http://schemas.microsoft.com/office/powerpoint/2010/main" val="384852862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 2: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8836" y="1652694"/>
            <a:ext cx="9101103" cy="64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3436339" y="7915770"/>
            <a:ext cx="1566391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defTabSz="1300460" hangingPunct="1"/>
            <a:r>
              <a:rPr lang="en-US" sz="2560" kern="1200">
                <a:solidFill>
                  <a:prstClr val="black"/>
                </a:solidFill>
                <a:latin typeface="Calibri"/>
              </a:rPr>
              <a:t>Jim Carrey</a:t>
            </a:r>
          </a:p>
        </p:txBody>
      </p:sp>
      <p:sp>
        <p:nvSpPr>
          <p:cNvPr id="14341" name="TextBox 5"/>
          <p:cNvSpPr txBox="1">
            <a:spLocks noChangeArrowheads="1"/>
          </p:cNvSpPr>
          <p:nvPr/>
        </p:nvSpPr>
        <p:spPr bwMode="auto">
          <a:xfrm>
            <a:off x="7369387" y="7875130"/>
            <a:ext cx="2015232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defTabSz="1300460" hangingPunct="1"/>
            <a:r>
              <a:rPr lang="en-US" sz="2560" kern="1200">
                <a:solidFill>
                  <a:prstClr val="black"/>
                </a:solidFill>
                <a:latin typeface="Calibri"/>
              </a:rPr>
              <a:t>Kevin Costner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517423" y="8710507"/>
            <a:ext cx="8423768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defTabSz="1300460" hangingPunct="1">
              <a:buFont typeface="Arial" charset="0"/>
              <a:buChar char="•"/>
            </a:pPr>
            <a:r>
              <a:rPr lang="en-US" sz="2560" kern="1200">
                <a:solidFill>
                  <a:prstClr val="black"/>
                </a:solidFill>
                <a:latin typeface="Calibri"/>
              </a:rPr>
              <a:t> High frequency information is not enough</a:t>
            </a:r>
          </a:p>
        </p:txBody>
      </p:sp>
    </p:spTree>
    <p:extLst>
      <p:ext uri="{BB962C8B-B14F-4D97-AF65-F5344CB8AC3E}">
        <p14:creationId xmlns:p14="http://schemas.microsoft.com/office/powerpoint/2010/main" val="24450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  <p:bldP spid="14341" grpId="0"/>
      <p:bldP spid="6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01" name="Circle"/>
          <p:cNvSpPr/>
          <p:nvPr/>
        </p:nvSpPr>
        <p:spPr>
          <a:xfrm>
            <a:off x="5575300" y="6076019"/>
            <a:ext cx="243161" cy="243162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02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03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04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05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06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07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08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09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10" name="Circle"/>
          <p:cNvSpPr/>
          <p:nvPr/>
        </p:nvSpPr>
        <p:spPr>
          <a:xfrm>
            <a:off x="8178800" y="27940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11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12" name="Circle"/>
          <p:cNvSpPr/>
          <p:nvPr/>
        </p:nvSpPr>
        <p:spPr>
          <a:xfrm>
            <a:off x="3302000" y="54991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13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14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15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16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17" name="Circle"/>
          <p:cNvSpPr/>
          <p:nvPr/>
        </p:nvSpPr>
        <p:spPr>
          <a:xfrm>
            <a:off x="5302250" y="54991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18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19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0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1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2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3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4" name="Circle"/>
          <p:cNvSpPr/>
          <p:nvPr/>
        </p:nvSpPr>
        <p:spPr>
          <a:xfrm>
            <a:off x="3213100" y="62992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5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6" name="Circle"/>
          <p:cNvSpPr/>
          <p:nvPr/>
        </p:nvSpPr>
        <p:spPr>
          <a:xfrm>
            <a:off x="8547100" y="32512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7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8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9" name="Circle"/>
          <p:cNvSpPr/>
          <p:nvPr/>
        </p:nvSpPr>
        <p:spPr>
          <a:xfrm>
            <a:off x="50292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30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31" name="Triangle"/>
          <p:cNvSpPr/>
          <p:nvPr/>
        </p:nvSpPr>
        <p:spPr>
          <a:xfrm>
            <a:off x="5802969" y="4454188"/>
            <a:ext cx="308522" cy="236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88900">
            <a:solidFill>
              <a:srgbClr val="FF26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832" name="latex-image-1.pdf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517" y="4724400"/>
            <a:ext cx="2413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Distribution of data from two classes"/>
          <p:cNvSpPr txBox="1"/>
          <p:nvPr/>
        </p:nvSpPr>
        <p:spPr>
          <a:xfrm>
            <a:off x="2739872" y="400050"/>
            <a:ext cx="75250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Distribution of data from two classes</a:t>
            </a:r>
          </a:p>
        </p:txBody>
      </p:sp>
      <p:sp>
        <p:nvSpPr>
          <p:cNvPr id="834" name="Line"/>
          <p:cNvSpPr/>
          <p:nvPr/>
        </p:nvSpPr>
        <p:spPr>
          <a:xfrm flipV="1">
            <a:off x="1557585" y="2283370"/>
            <a:ext cx="8293151" cy="47950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35" name="Learn the decision boundary"/>
          <p:cNvSpPr txBox="1"/>
          <p:nvPr/>
        </p:nvSpPr>
        <p:spPr>
          <a:xfrm>
            <a:off x="7264400" y="3835399"/>
            <a:ext cx="490325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Learn the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2022700094"/>
      </p:ext>
    </p:extLst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First we need to understand hyperplanes…"/>
          <p:cNvSpPr txBox="1"/>
          <p:nvPr/>
        </p:nvSpPr>
        <p:spPr>
          <a:xfrm>
            <a:off x="918844" y="4163314"/>
            <a:ext cx="1116711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First we need to understand hyperplanes…</a:t>
            </a:r>
          </a:p>
        </p:txBody>
      </p:sp>
    </p:spTree>
    <p:extLst>
      <p:ext uri="{BB962C8B-B14F-4D97-AF65-F5344CB8AC3E}">
        <p14:creationId xmlns:p14="http://schemas.microsoft.com/office/powerpoint/2010/main" val="97199242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60" y="3041193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2" name="latex-image-39.pdf" descr="latex-image-3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556" y="4613621"/>
            <a:ext cx="25908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3" name="latex-image-41.pdf" descr="latex-image-4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60" y="2594919"/>
            <a:ext cx="41148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Line"/>
          <p:cNvSpPr/>
          <p:nvPr/>
        </p:nvSpPr>
        <p:spPr>
          <a:xfrm flipH="1" flipV="1">
            <a:off x="1791509" y="3365116"/>
            <a:ext cx="4368559" cy="295404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845" name="latex-image-42.pdf" descr="latex-image-4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415" y="5447463"/>
            <a:ext cx="271725" cy="18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latex-image-43.pdf" descr="latex-image-43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649" y="3379408"/>
            <a:ext cx="279959" cy="18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latex-image-39.pdf" descr="latex-image-3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338">
            <a:off x="3856980" y="4937496"/>
            <a:ext cx="1516677" cy="215607"/>
          </a:xfrm>
          <a:prstGeom prst="rect">
            <a:avLst/>
          </a:prstGeom>
          <a:ln w="12700">
            <a:miter lim="400000"/>
          </a:ln>
        </p:spPr>
      </p:pic>
      <p:sp>
        <p:nvSpPr>
          <p:cNvPr id="848" name="Hyperplanes (lines) in 2D"/>
          <p:cNvSpPr txBox="1"/>
          <p:nvPr/>
        </p:nvSpPr>
        <p:spPr>
          <a:xfrm>
            <a:off x="3206273" y="733298"/>
            <a:ext cx="659225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Hyperplanes (lines) in 2D</a:t>
            </a:r>
          </a:p>
        </p:txBody>
      </p:sp>
      <p:pic>
        <p:nvPicPr>
          <p:cNvPr id="84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556" y="7619675"/>
            <a:ext cx="1828801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850" name="a line can be written as dot product plus a bias"/>
          <p:cNvSpPr txBox="1"/>
          <p:nvPr/>
        </p:nvSpPr>
        <p:spPr>
          <a:xfrm>
            <a:off x="7997014" y="3327761"/>
            <a:ext cx="349388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line can be written as dot product plus a bias</a:t>
            </a:r>
          </a:p>
        </p:txBody>
      </p:sp>
      <p:sp>
        <p:nvSpPr>
          <p:cNvPr id="851" name="another version, add a weight 1 and push the bias inside"/>
          <p:cNvSpPr txBox="1"/>
          <p:nvPr/>
        </p:nvSpPr>
        <p:spPr>
          <a:xfrm>
            <a:off x="7351142" y="6443183"/>
            <a:ext cx="47856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another version, add a weight 1 and push the bias inside</a:t>
            </a:r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4709" y="5429580"/>
            <a:ext cx="1398495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3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656" y="8288167"/>
            <a:ext cx="1498601" cy="431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56393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33" y="394365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6" name="latex-image-39.pdf" descr="latex-image-3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23" y="2142709"/>
            <a:ext cx="25908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latex-image-41.pdf" descr="latex-image-4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433" y="3497381"/>
            <a:ext cx="41148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Line"/>
          <p:cNvSpPr/>
          <p:nvPr/>
        </p:nvSpPr>
        <p:spPr>
          <a:xfrm flipH="1" flipV="1">
            <a:off x="1298182" y="4267578"/>
            <a:ext cx="4368560" cy="29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859" name="latex-image-42.pdf" descr="latex-image-4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088" y="6349925"/>
            <a:ext cx="271725" cy="18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0" name="latex-image-43.pdf" descr="latex-image-43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323" y="4281870"/>
            <a:ext cx="279959" cy="18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61" name="latex-image-39.pdf" descr="latex-image-3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338">
            <a:off x="3363653" y="5839958"/>
            <a:ext cx="1516678" cy="215607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Hyperplanes (lines) in 2D"/>
          <p:cNvSpPr txBox="1"/>
          <p:nvPr/>
        </p:nvSpPr>
        <p:spPr>
          <a:xfrm>
            <a:off x="3206273" y="733298"/>
            <a:ext cx="659225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Hyperplanes (lines) in 2D</a:t>
            </a:r>
          </a:p>
        </p:txBody>
      </p:sp>
      <p:pic>
        <p:nvPicPr>
          <p:cNvPr id="86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4104" y="2161759"/>
            <a:ext cx="1828801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(offset/bias outside)"/>
          <p:cNvSpPr txBox="1"/>
          <p:nvPr/>
        </p:nvSpPr>
        <p:spPr>
          <a:xfrm>
            <a:off x="4401350" y="2091909"/>
            <a:ext cx="28020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(offset/bias outside)</a:t>
            </a:r>
          </a:p>
        </p:txBody>
      </p:sp>
      <p:sp>
        <p:nvSpPr>
          <p:cNvPr id="865" name="(offset/bias inside)"/>
          <p:cNvSpPr txBox="1"/>
          <p:nvPr/>
        </p:nvSpPr>
        <p:spPr>
          <a:xfrm>
            <a:off x="9753631" y="2091909"/>
            <a:ext cx="261549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(offset/bias inside)</a:t>
            </a:r>
          </a:p>
        </p:txBody>
      </p:sp>
    </p:spTree>
    <p:extLst>
      <p:ext uri="{BB962C8B-B14F-4D97-AF65-F5344CB8AC3E}">
        <p14:creationId xmlns:p14="http://schemas.microsoft.com/office/powerpoint/2010/main" val="204929239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33" y="3943655"/>
            <a:ext cx="5334001" cy="5312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868" name="latex-image-39.pdf" descr="latex-image-3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823" y="2142709"/>
            <a:ext cx="25908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9" name="latex-image-41.pdf" descr="latex-image-4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433" y="3497381"/>
            <a:ext cx="41148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70" name="Line"/>
          <p:cNvSpPr/>
          <p:nvPr/>
        </p:nvSpPr>
        <p:spPr>
          <a:xfrm flipH="1" flipV="1">
            <a:off x="1298182" y="4267578"/>
            <a:ext cx="4368560" cy="295404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871" name="latex-image-42.pdf" descr="latex-image-4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088" y="6349925"/>
            <a:ext cx="271725" cy="18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2" name="latex-image-43.pdf" descr="latex-image-43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323" y="4281870"/>
            <a:ext cx="279959" cy="181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latex-image-44.pdf" descr="latex-image-44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0400" y="7555441"/>
            <a:ext cx="4724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latex-image-41.pdf" descr="latex-image-4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200" y="6121087"/>
            <a:ext cx="4114801" cy="406401"/>
          </a:xfrm>
          <a:prstGeom prst="rect">
            <a:avLst/>
          </a:prstGeom>
          <a:ln w="12700">
            <a:miter lim="400000"/>
          </a:ln>
        </p:spPr>
      </p:pic>
      <p:sp>
        <p:nvSpPr>
          <p:cNvPr id="875" name="define the same line"/>
          <p:cNvSpPr txBox="1"/>
          <p:nvPr/>
        </p:nvSpPr>
        <p:spPr>
          <a:xfrm>
            <a:off x="7963240" y="8304369"/>
            <a:ext cx="28587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define the same line</a:t>
            </a:r>
          </a:p>
        </p:txBody>
      </p:sp>
      <p:sp>
        <p:nvSpPr>
          <p:cNvPr id="876" name="The line"/>
          <p:cNvSpPr txBox="1"/>
          <p:nvPr/>
        </p:nvSpPr>
        <p:spPr>
          <a:xfrm>
            <a:off x="8801745" y="5489477"/>
            <a:ext cx="11817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The line</a:t>
            </a:r>
          </a:p>
        </p:txBody>
      </p:sp>
      <p:sp>
        <p:nvSpPr>
          <p:cNvPr id="877" name="and the line"/>
          <p:cNvSpPr txBox="1"/>
          <p:nvPr/>
        </p:nvSpPr>
        <p:spPr>
          <a:xfrm>
            <a:off x="8539160" y="6806514"/>
            <a:ext cx="170688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 the line</a:t>
            </a:r>
          </a:p>
        </p:txBody>
      </p:sp>
      <p:sp>
        <p:nvSpPr>
          <p:cNvPr id="878" name="Important property:…"/>
          <p:cNvSpPr txBox="1"/>
          <p:nvPr/>
        </p:nvSpPr>
        <p:spPr>
          <a:xfrm>
            <a:off x="6116571" y="4106729"/>
            <a:ext cx="655205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1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400" b="1" i="1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Important property: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i="1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3000" b="0" i="1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Free to choose any normalization of w</a:t>
            </a:r>
          </a:p>
        </p:txBody>
      </p:sp>
      <p:pic>
        <p:nvPicPr>
          <p:cNvPr id="879" name="latex-image-39.pdf" descr="latex-image-3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338">
            <a:off x="3363653" y="5839958"/>
            <a:ext cx="1516678" cy="215607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Hyperplanes (lines) in 2D"/>
          <p:cNvSpPr txBox="1"/>
          <p:nvPr/>
        </p:nvSpPr>
        <p:spPr>
          <a:xfrm>
            <a:off x="3206273" y="733298"/>
            <a:ext cx="659225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Hyperplanes (lines) in 2D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4104" y="2161759"/>
            <a:ext cx="1828801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882" name="(offset/bias outside)"/>
          <p:cNvSpPr txBox="1"/>
          <p:nvPr/>
        </p:nvSpPr>
        <p:spPr>
          <a:xfrm>
            <a:off x="4401350" y="2091909"/>
            <a:ext cx="280202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(offset/bias outside)</a:t>
            </a:r>
          </a:p>
        </p:txBody>
      </p:sp>
      <p:sp>
        <p:nvSpPr>
          <p:cNvPr id="883" name="(offset/bias inside)"/>
          <p:cNvSpPr txBox="1"/>
          <p:nvPr/>
        </p:nvSpPr>
        <p:spPr>
          <a:xfrm>
            <a:off x="9753631" y="2091909"/>
            <a:ext cx="261549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(offset/bias inside)</a:t>
            </a:r>
          </a:p>
        </p:txBody>
      </p:sp>
    </p:spTree>
    <p:extLst>
      <p:ext uri="{BB962C8B-B14F-4D97-AF65-F5344CB8AC3E}">
        <p14:creationId xmlns:p14="http://schemas.microsoft.com/office/powerpoint/2010/main" val="289241064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Image" descr="Image"/>
          <p:cNvPicPr>
            <a:picLocks noChangeAspect="1"/>
          </p:cNvPicPr>
          <p:nvPr/>
        </p:nvPicPr>
        <p:blipFill>
          <a:blip r:embed="rId2"/>
          <a:srcRect l="4110" t="4183" r="4110" b="4183"/>
          <a:stretch>
            <a:fillRect/>
          </a:stretch>
        </p:blipFill>
        <p:spPr>
          <a:xfrm>
            <a:off x="991942" y="842060"/>
            <a:ext cx="8518006" cy="8470582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Line"/>
          <p:cNvSpPr/>
          <p:nvPr/>
        </p:nvSpPr>
        <p:spPr>
          <a:xfrm flipH="1" flipV="1">
            <a:off x="1721132" y="1018907"/>
            <a:ext cx="7601207" cy="51399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887" name="latex-image-42.pdf" descr="latex-image-4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53" y="5210765"/>
            <a:ext cx="286375" cy="190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latex-image-43.pdf" descr="latex-image-4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938" y="988747"/>
            <a:ext cx="295053" cy="190916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Line"/>
          <p:cNvSpPr/>
          <p:nvPr/>
        </p:nvSpPr>
        <p:spPr>
          <a:xfrm flipV="1">
            <a:off x="5236896" y="3960002"/>
            <a:ext cx="862064" cy="11613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894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25570" y="3642931"/>
            <a:ext cx="1050633" cy="631996"/>
          </a:xfrm>
          <a:prstGeom prst="rect">
            <a:avLst/>
          </a:prstGeom>
        </p:spPr>
      </p:pic>
      <p:pic>
        <p:nvPicPr>
          <p:cNvPr id="891" name="latex-image-39.pdf" descr="latex-image-39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570460" y="5937569"/>
            <a:ext cx="2638989" cy="375151"/>
          </a:xfrm>
          <a:prstGeom prst="rect">
            <a:avLst/>
          </a:prstGeom>
          <a:ln w="12700">
            <a:miter lim="400000"/>
          </a:ln>
        </p:spPr>
      </p:pic>
      <p:sp>
        <p:nvSpPr>
          <p:cNvPr id="892" name="What is the distance to origin?"/>
          <p:cNvSpPr txBox="1"/>
          <p:nvPr/>
        </p:nvSpPr>
        <p:spPr>
          <a:xfrm>
            <a:off x="1590495" y="3169796"/>
            <a:ext cx="293583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is the distance to origin?</a:t>
            </a:r>
          </a:p>
        </p:txBody>
      </p:sp>
      <p:sp>
        <p:nvSpPr>
          <p:cNvPr id="893" name="(hint: use normal form)"/>
          <p:cNvSpPr txBox="1"/>
          <p:nvPr/>
        </p:nvSpPr>
        <p:spPr>
          <a:xfrm>
            <a:off x="1462937" y="4305747"/>
            <a:ext cx="319095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(hint: use normal form)</a:t>
            </a:r>
          </a:p>
        </p:txBody>
      </p:sp>
    </p:spTree>
    <p:extLst>
      <p:ext uri="{BB962C8B-B14F-4D97-AF65-F5344CB8AC3E}">
        <p14:creationId xmlns:p14="http://schemas.microsoft.com/office/powerpoint/2010/main" val="187703631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7" name="Image" descr="Image"/>
          <p:cNvPicPr>
            <a:picLocks noChangeAspect="1"/>
          </p:cNvPicPr>
          <p:nvPr/>
        </p:nvPicPr>
        <p:blipFill>
          <a:blip r:embed="rId2"/>
          <a:srcRect l="4110" t="4183" r="4110" b="4183"/>
          <a:stretch>
            <a:fillRect/>
          </a:stretch>
        </p:blipFill>
        <p:spPr>
          <a:xfrm>
            <a:off x="991942" y="842060"/>
            <a:ext cx="8518006" cy="8470582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Rounded Rectangle"/>
          <p:cNvSpPr/>
          <p:nvPr/>
        </p:nvSpPr>
        <p:spPr>
          <a:xfrm>
            <a:off x="5600843" y="6615328"/>
            <a:ext cx="6763817" cy="2466882"/>
          </a:xfrm>
          <a:prstGeom prst="roundRect">
            <a:avLst>
              <a:gd name="adj" fmla="val 2620"/>
            </a:avLst>
          </a:prstGeom>
          <a:solidFill>
            <a:srgbClr val="FFFFFF"/>
          </a:solidFill>
          <a:ln w="508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99" name="Line"/>
          <p:cNvSpPr/>
          <p:nvPr/>
        </p:nvSpPr>
        <p:spPr>
          <a:xfrm flipH="1" flipV="1">
            <a:off x="1721132" y="1018907"/>
            <a:ext cx="7601207" cy="51399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00" name="latex-image-42.pdf" descr="latex-image-4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53" y="5210765"/>
            <a:ext cx="286375" cy="190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1" name="latex-image-43.pdf" descr="latex-image-4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938" y="988747"/>
            <a:ext cx="295053" cy="190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9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1081" y="3424990"/>
            <a:ext cx="898906" cy="1126987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Line"/>
          <p:cNvSpPr/>
          <p:nvPr/>
        </p:nvSpPr>
        <p:spPr>
          <a:xfrm flipV="1">
            <a:off x="5236896" y="3960002"/>
            <a:ext cx="862064" cy="11613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13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25570" y="3642931"/>
            <a:ext cx="1050633" cy="631996"/>
          </a:xfrm>
          <a:prstGeom prst="rect">
            <a:avLst/>
          </a:prstGeom>
        </p:spPr>
      </p:pic>
      <p:pic>
        <p:nvPicPr>
          <p:cNvPr id="905" name="latex-image-39.pdf" descr="latex-image-39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570460" y="5937569"/>
            <a:ext cx="2638989" cy="375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6" name="latex-image-11.pdf" descr="latex-image-1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3178" y="8472372"/>
            <a:ext cx="3009926" cy="341126"/>
          </a:xfrm>
          <a:prstGeom prst="rect">
            <a:avLst/>
          </a:prstGeom>
          <a:ln w="12700">
            <a:miter lim="400000"/>
          </a:ln>
        </p:spPr>
      </p:pic>
      <p:sp>
        <p:nvSpPr>
          <p:cNvPr id="907" name="you get the normal form"/>
          <p:cNvSpPr txBox="1"/>
          <p:nvPr/>
        </p:nvSpPr>
        <p:spPr>
          <a:xfrm>
            <a:off x="7547778" y="7949295"/>
            <a:ext cx="33607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you get the normal form</a:t>
            </a:r>
          </a:p>
        </p:txBody>
      </p:sp>
      <p:sp>
        <p:nvSpPr>
          <p:cNvPr id="908" name="distance to origin"/>
          <p:cNvSpPr txBox="1"/>
          <p:nvPr/>
        </p:nvSpPr>
        <p:spPr>
          <a:xfrm>
            <a:off x="1166618" y="3714044"/>
            <a:ext cx="246888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distance to origin</a:t>
            </a:r>
          </a:p>
        </p:txBody>
      </p:sp>
      <p:pic>
        <p:nvPicPr>
          <p:cNvPr id="909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2752" y="6862666"/>
            <a:ext cx="731290" cy="905926"/>
          </a:xfrm>
          <a:prstGeom prst="rect">
            <a:avLst/>
          </a:prstGeom>
          <a:ln w="12700">
            <a:miter lim="400000"/>
          </a:ln>
        </p:spPr>
      </p:pic>
      <p:sp>
        <p:nvSpPr>
          <p:cNvPr id="910" name="scale"/>
          <p:cNvSpPr txBox="1"/>
          <p:nvPr/>
        </p:nvSpPr>
        <p:spPr>
          <a:xfrm>
            <a:off x="6337808" y="7080678"/>
            <a:ext cx="8427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scale</a:t>
            </a:r>
          </a:p>
        </p:txBody>
      </p:sp>
      <p:pic>
        <p:nvPicPr>
          <p:cNvPr id="911" name="latex-image-39.pdf" descr="latex-image-39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7311544" y="7145066"/>
            <a:ext cx="2399637" cy="341126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by"/>
          <p:cNvSpPr txBox="1"/>
          <p:nvPr/>
        </p:nvSpPr>
        <p:spPr>
          <a:xfrm>
            <a:off x="10033342" y="7080678"/>
            <a:ext cx="4529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31915723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Image" descr="Image"/>
          <p:cNvPicPr>
            <a:picLocks noChangeAspect="1"/>
          </p:cNvPicPr>
          <p:nvPr/>
        </p:nvPicPr>
        <p:blipFill>
          <a:blip r:embed="rId2">
            <a:alphaModFix amt="49814"/>
          </a:blip>
          <a:srcRect l="4110" t="4183" r="4110" b="4183"/>
          <a:stretch>
            <a:fillRect/>
          </a:stretch>
        </p:blipFill>
        <p:spPr>
          <a:xfrm>
            <a:off x="991942" y="842060"/>
            <a:ext cx="8518006" cy="8470582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Line"/>
          <p:cNvSpPr/>
          <p:nvPr/>
        </p:nvSpPr>
        <p:spPr>
          <a:xfrm flipH="1" flipV="1">
            <a:off x="1743489" y="986151"/>
            <a:ext cx="7556494" cy="5205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18" name="latex-image-42.pdf" descr="latex-image-4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53" y="5210765"/>
            <a:ext cx="286375" cy="190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9" name="latex-image-43.pdf" descr="latex-image-4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938" y="988747"/>
            <a:ext cx="295053" cy="190916"/>
          </a:xfrm>
          <a:prstGeom prst="rect">
            <a:avLst/>
          </a:prstGeom>
          <a:ln w="12700">
            <a:miter lim="400000"/>
          </a:ln>
        </p:spPr>
      </p:pic>
      <p:sp>
        <p:nvSpPr>
          <p:cNvPr id="920" name="Line"/>
          <p:cNvSpPr/>
          <p:nvPr/>
        </p:nvSpPr>
        <p:spPr>
          <a:xfrm flipV="1">
            <a:off x="6301982" y="3198498"/>
            <a:ext cx="596406" cy="85825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27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98715" y="2713076"/>
            <a:ext cx="3383806" cy="1110770"/>
          </a:xfrm>
          <a:prstGeom prst="rect">
            <a:avLst/>
          </a:prstGeom>
        </p:spPr>
      </p:pic>
      <p:pic>
        <p:nvPicPr>
          <p:cNvPr id="922" name="latex-image-39.pdf" descr="latex-image-39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570460" y="5937569"/>
            <a:ext cx="2638989" cy="375151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Line"/>
          <p:cNvSpPr/>
          <p:nvPr/>
        </p:nvSpPr>
        <p:spPr>
          <a:xfrm flipH="1" flipV="1">
            <a:off x="4150009" y="1259872"/>
            <a:ext cx="4968993" cy="3423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24" name="What is the distance between two parallel lines?"/>
          <p:cNvSpPr txBox="1"/>
          <p:nvPr/>
        </p:nvSpPr>
        <p:spPr>
          <a:xfrm>
            <a:off x="1148334" y="3795481"/>
            <a:ext cx="389584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is the distance between two parallel lines?</a:t>
            </a:r>
          </a:p>
        </p:txBody>
      </p:sp>
      <p:sp>
        <p:nvSpPr>
          <p:cNvPr id="925" name="(hint: use distance to origin)"/>
          <p:cNvSpPr txBox="1"/>
          <p:nvPr/>
        </p:nvSpPr>
        <p:spPr>
          <a:xfrm>
            <a:off x="1141878" y="4513452"/>
            <a:ext cx="39087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(hint: use distance to origin)</a:t>
            </a:r>
          </a:p>
        </p:txBody>
      </p:sp>
      <p:pic>
        <p:nvPicPr>
          <p:cNvPr id="926" name="latex-image-47.pdf" descr="latex-image-4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195" y="4560827"/>
            <a:ext cx="2988266" cy="3751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498998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Image" descr="Image"/>
          <p:cNvPicPr>
            <a:picLocks noChangeAspect="1"/>
          </p:cNvPicPr>
          <p:nvPr/>
        </p:nvPicPr>
        <p:blipFill>
          <a:blip r:embed="rId2"/>
          <a:srcRect l="4110" t="4183" r="4110" b="4183"/>
          <a:stretch>
            <a:fillRect/>
          </a:stretch>
        </p:blipFill>
        <p:spPr>
          <a:xfrm>
            <a:off x="991942" y="842060"/>
            <a:ext cx="8518006" cy="8470582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Line"/>
          <p:cNvSpPr/>
          <p:nvPr/>
        </p:nvSpPr>
        <p:spPr>
          <a:xfrm flipH="1" flipV="1">
            <a:off x="1743489" y="986151"/>
            <a:ext cx="7556494" cy="52054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32" name="latex-image-42.pdf" descr="latex-image-4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953" y="5210765"/>
            <a:ext cx="286375" cy="190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933" name="latex-image-43.pdf" descr="latex-image-43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938" y="988747"/>
            <a:ext cx="295053" cy="190916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Line"/>
          <p:cNvSpPr/>
          <p:nvPr/>
        </p:nvSpPr>
        <p:spPr>
          <a:xfrm flipV="1">
            <a:off x="6301982" y="3198498"/>
            <a:ext cx="596406" cy="85825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44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336617" y="3424582"/>
            <a:ext cx="2145909" cy="523575"/>
          </a:xfrm>
          <a:prstGeom prst="rect">
            <a:avLst/>
          </a:prstGeom>
        </p:spPr>
      </p:pic>
      <p:pic>
        <p:nvPicPr>
          <p:cNvPr id="936" name="latex-image-39.pdf" descr="latex-image-39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570460" y="5937569"/>
            <a:ext cx="2638989" cy="375151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Line"/>
          <p:cNvSpPr/>
          <p:nvPr/>
        </p:nvSpPr>
        <p:spPr>
          <a:xfrm flipH="1" flipV="1">
            <a:off x="4150009" y="1259872"/>
            <a:ext cx="4968993" cy="3423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38" name="distance between two parallel lines"/>
          <p:cNvSpPr txBox="1"/>
          <p:nvPr/>
        </p:nvSpPr>
        <p:spPr>
          <a:xfrm>
            <a:off x="1185019" y="3741618"/>
            <a:ext cx="2368405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distance between two parallel lines</a:t>
            </a:r>
          </a:p>
        </p:txBody>
      </p:sp>
      <p:pic>
        <p:nvPicPr>
          <p:cNvPr id="93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5691" y="3817818"/>
            <a:ext cx="8509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Rounded Rectangle"/>
          <p:cNvSpPr/>
          <p:nvPr/>
        </p:nvSpPr>
        <p:spPr>
          <a:xfrm>
            <a:off x="6595694" y="6943837"/>
            <a:ext cx="5264894" cy="2138374"/>
          </a:xfrm>
          <a:prstGeom prst="roundRect">
            <a:avLst>
              <a:gd name="adj" fmla="val 3022"/>
            </a:avLst>
          </a:prstGeom>
          <a:solidFill>
            <a:srgbClr val="FFFFFF"/>
          </a:solidFill>
          <a:ln w="508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41" name="Difference of distance to origin"/>
          <p:cNvSpPr txBox="1"/>
          <p:nvPr/>
        </p:nvSpPr>
        <p:spPr>
          <a:xfrm>
            <a:off x="7041962" y="7136424"/>
            <a:ext cx="43723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Difference of distance to origin </a:t>
            </a:r>
          </a:p>
        </p:txBody>
      </p:sp>
      <p:pic>
        <p:nvPicPr>
          <p:cNvPr id="942" name="latex-image-71.pdf" descr="latex-image-71.pd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790" y="7739333"/>
            <a:ext cx="40767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3" name="latex-image-47.pdf" descr="latex-image-47.pd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7195" y="4560827"/>
            <a:ext cx="2988266" cy="3751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225728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Line"/>
          <p:cNvSpPr/>
          <p:nvPr/>
        </p:nvSpPr>
        <p:spPr>
          <a:xfrm flipV="1">
            <a:off x="4059044" y="2521335"/>
            <a:ext cx="1" cy="51377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48" name="Line"/>
          <p:cNvSpPr/>
          <p:nvPr/>
        </p:nvSpPr>
        <p:spPr>
          <a:xfrm flipV="1">
            <a:off x="3981569" y="5328970"/>
            <a:ext cx="2401517" cy="2401517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49" name="Line"/>
          <p:cNvSpPr/>
          <p:nvPr/>
        </p:nvSpPr>
        <p:spPr>
          <a:xfrm>
            <a:off x="4053254" y="7653313"/>
            <a:ext cx="54515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50" name="Shape"/>
          <p:cNvSpPr/>
          <p:nvPr/>
        </p:nvSpPr>
        <p:spPr>
          <a:xfrm rot="2004446">
            <a:off x="3948747" y="4832089"/>
            <a:ext cx="4846327" cy="1375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9480"/>
                </a:srgbClr>
              </a:gs>
              <a:gs pos="100000">
                <a:schemeClr val="accent1">
                  <a:alpha val="89480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51" name="Line"/>
          <p:cNvSpPr/>
          <p:nvPr/>
        </p:nvSpPr>
        <p:spPr>
          <a:xfrm flipV="1">
            <a:off x="6381341" y="3465846"/>
            <a:ext cx="1837649" cy="1837649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52" name="Line"/>
          <p:cNvSpPr/>
          <p:nvPr/>
        </p:nvSpPr>
        <p:spPr>
          <a:xfrm flipH="1">
            <a:off x="2545661" y="7647523"/>
            <a:ext cx="1517085" cy="837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823" y="3179544"/>
            <a:ext cx="3556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4" name="latex-image-39.pdf" descr="latex-image-3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532" y="6715728"/>
            <a:ext cx="2590801" cy="368301"/>
          </a:xfrm>
          <a:prstGeom prst="rect">
            <a:avLst/>
          </a:prstGeom>
          <a:ln w="12700">
            <a:miter lim="400000"/>
          </a:ln>
        </p:spPr>
      </p:pic>
      <p:sp>
        <p:nvSpPr>
          <p:cNvPr id="955" name="What happens if you change b?"/>
          <p:cNvSpPr txBox="1"/>
          <p:nvPr/>
        </p:nvSpPr>
        <p:spPr>
          <a:xfrm>
            <a:off x="4429592" y="8452791"/>
            <a:ext cx="4451251" cy="469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i="1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happens if you change </a:t>
            </a:r>
            <a:r>
              <a:rPr kumimoji="0" sz="2400" b="1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b</a:t>
            </a: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?</a:t>
            </a:r>
          </a:p>
        </p:txBody>
      </p:sp>
      <p:pic>
        <p:nvPicPr>
          <p:cNvPr id="9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341" y="5468109"/>
            <a:ext cx="850901" cy="1066801"/>
          </a:xfrm>
          <a:prstGeom prst="rect">
            <a:avLst/>
          </a:prstGeom>
          <a:ln w="12700">
            <a:miter lim="400000"/>
          </a:ln>
        </p:spPr>
      </p:pic>
      <p:sp>
        <p:nvSpPr>
          <p:cNvPr id="957" name="Hyperplanes (planes) in 3D"/>
          <p:cNvSpPr txBox="1"/>
          <p:nvPr/>
        </p:nvSpPr>
        <p:spPr>
          <a:xfrm>
            <a:off x="2858261" y="726948"/>
            <a:ext cx="728827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Hyperplanes (planes) in 3D</a:t>
            </a:r>
          </a:p>
        </p:txBody>
      </p:sp>
      <p:sp>
        <p:nvSpPr>
          <p:cNvPr id="958" name="Now we can go to 3D …"/>
          <p:cNvSpPr txBox="1"/>
          <p:nvPr/>
        </p:nvSpPr>
        <p:spPr>
          <a:xfrm>
            <a:off x="144515" y="166291"/>
            <a:ext cx="343448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Now we can go to 3D …</a:t>
            </a:r>
          </a:p>
        </p:txBody>
      </p:sp>
      <p:sp>
        <p:nvSpPr>
          <p:cNvPr id="959" name="what are the dimensions of this vector?"/>
          <p:cNvSpPr txBox="1"/>
          <p:nvPr/>
        </p:nvSpPr>
        <p:spPr>
          <a:xfrm>
            <a:off x="8896832" y="2957294"/>
            <a:ext cx="287755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what are the dimensions of this vector?</a:t>
            </a:r>
          </a:p>
        </p:txBody>
      </p:sp>
    </p:spTree>
    <p:extLst>
      <p:ext uri="{BB962C8B-B14F-4D97-AF65-F5344CB8AC3E}">
        <p14:creationId xmlns:p14="http://schemas.microsoft.com/office/powerpoint/2010/main" val="1951661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single most important facial features for recognition?</a:t>
            </a:r>
          </a:p>
        </p:txBody>
      </p:sp>
      <p:pic>
        <p:nvPicPr>
          <p:cNvPr id="167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14915" y="4306580"/>
            <a:ext cx="7783521" cy="281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79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894" y="3301515"/>
            <a:ext cx="3631474" cy="460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059748" y="4257524"/>
            <a:ext cx="2678370" cy="3003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769089" y="4133671"/>
            <a:ext cx="2678370" cy="3003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00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0835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"/>
          <p:cNvSpPr/>
          <p:nvPr/>
        </p:nvSpPr>
        <p:spPr>
          <a:xfrm rot="2004446">
            <a:off x="4544496" y="3928843"/>
            <a:ext cx="4846327" cy="1375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75652"/>
                </a:srgbClr>
              </a:gs>
              <a:gs pos="100000">
                <a:schemeClr val="accent1">
                  <a:satOff val="-3355"/>
                  <a:lumOff val="26614"/>
                  <a:alpha val="75652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62" name="Line"/>
          <p:cNvSpPr/>
          <p:nvPr/>
        </p:nvSpPr>
        <p:spPr>
          <a:xfrm flipV="1">
            <a:off x="4059044" y="2521335"/>
            <a:ext cx="1" cy="51377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63" name="Line"/>
          <p:cNvSpPr/>
          <p:nvPr/>
        </p:nvSpPr>
        <p:spPr>
          <a:xfrm flipV="1">
            <a:off x="3981570" y="4529326"/>
            <a:ext cx="3201161" cy="320116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64" name="Line"/>
          <p:cNvSpPr/>
          <p:nvPr/>
        </p:nvSpPr>
        <p:spPr>
          <a:xfrm>
            <a:off x="4053254" y="7653313"/>
            <a:ext cx="54515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65" name="Line"/>
          <p:cNvSpPr/>
          <p:nvPr/>
        </p:nvSpPr>
        <p:spPr>
          <a:xfrm flipV="1">
            <a:off x="7110045" y="3465846"/>
            <a:ext cx="1108945" cy="1108945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66" name="Line"/>
          <p:cNvSpPr/>
          <p:nvPr/>
        </p:nvSpPr>
        <p:spPr>
          <a:xfrm flipH="1">
            <a:off x="2545661" y="7647523"/>
            <a:ext cx="1517085" cy="837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823" y="3179544"/>
            <a:ext cx="3556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Hyperplanes (planes) in 3D"/>
          <p:cNvSpPr txBox="1"/>
          <p:nvPr/>
        </p:nvSpPr>
        <p:spPr>
          <a:xfrm>
            <a:off x="3638042" y="803148"/>
            <a:ext cx="57287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Hyperplanes (planes) in 3D</a:t>
            </a:r>
          </a:p>
        </p:txBody>
      </p:sp>
      <p:pic>
        <p:nvPicPr>
          <p:cNvPr id="969" name="latex-image-47.pdf" descr="latex-image-4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031" y="5813157"/>
            <a:ext cx="2709652" cy="340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970" name="latex-image-72.pdf" descr="latex-image-7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455" y="5024936"/>
            <a:ext cx="990601" cy="1066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867955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Line"/>
          <p:cNvSpPr/>
          <p:nvPr/>
        </p:nvSpPr>
        <p:spPr>
          <a:xfrm flipV="1">
            <a:off x="4059044" y="2521335"/>
            <a:ext cx="1" cy="51377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73" name="Line"/>
          <p:cNvSpPr/>
          <p:nvPr/>
        </p:nvSpPr>
        <p:spPr>
          <a:xfrm flipV="1">
            <a:off x="3981569" y="5328970"/>
            <a:ext cx="2401517" cy="2401517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74" name="Line"/>
          <p:cNvSpPr/>
          <p:nvPr/>
        </p:nvSpPr>
        <p:spPr>
          <a:xfrm>
            <a:off x="4053254" y="7653313"/>
            <a:ext cx="54515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75" name="Shape"/>
          <p:cNvSpPr/>
          <p:nvPr/>
        </p:nvSpPr>
        <p:spPr>
          <a:xfrm rot="2004446">
            <a:off x="3346128" y="5745750"/>
            <a:ext cx="4846327" cy="1375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91291"/>
                </a:srgbClr>
              </a:gs>
              <a:gs pos="100000">
                <a:schemeClr val="accent1">
                  <a:hueOff val="47394"/>
                  <a:satOff val="-25753"/>
                  <a:lumOff val="-7544"/>
                  <a:alpha val="9129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76" name="Shape"/>
          <p:cNvSpPr/>
          <p:nvPr/>
        </p:nvSpPr>
        <p:spPr>
          <a:xfrm rot="2004446">
            <a:off x="3948747" y="4832089"/>
            <a:ext cx="4846327" cy="1375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9480"/>
                </a:srgbClr>
              </a:gs>
              <a:gs pos="100000">
                <a:schemeClr val="accent1">
                  <a:alpha val="89480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77" name="Shape"/>
          <p:cNvSpPr/>
          <p:nvPr/>
        </p:nvSpPr>
        <p:spPr>
          <a:xfrm rot="2004446">
            <a:off x="4544496" y="3928843"/>
            <a:ext cx="4846327" cy="1375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75652"/>
                </a:srgbClr>
              </a:gs>
              <a:gs pos="100000">
                <a:schemeClr val="accent1">
                  <a:satOff val="-3355"/>
                  <a:lumOff val="26614"/>
                  <a:alpha val="75652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78" name="Line"/>
          <p:cNvSpPr/>
          <p:nvPr/>
        </p:nvSpPr>
        <p:spPr>
          <a:xfrm flipV="1">
            <a:off x="6381341" y="3465846"/>
            <a:ext cx="1837649" cy="1837649"/>
          </a:xfrm>
          <a:prstGeom prst="line">
            <a:avLst/>
          </a:prstGeom>
          <a:ln w="63500">
            <a:solidFill>
              <a:srgbClr val="85888D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79" name="Line"/>
          <p:cNvSpPr/>
          <p:nvPr/>
        </p:nvSpPr>
        <p:spPr>
          <a:xfrm flipV="1">
            <a:off x="6381341" y="5148055"/>
            <a:ext cx="155440" cy="155440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oval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80" name="Line"/>
          <p:cNvSpPr/>
          <p:nvPr/>
        </p:nvSpPr>
        <p:spPr>
          <a:xfrm flipV="1">
            <a:off x="7071689" y="3475337"/>
            <a:ext cx="1141511" cy="114151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81" name="Line"/>
          <p:cNvSpPr/>
          <p:nvPr/>
        </p:nvSpPr>
        <p:spPr>
          <a:xfrm flipH="1">
            <a:off x="2545661" y="7647523"/>
            <a:ext cx="1517085" cy="837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823" y="3179544"/>
            <a:ext cx="3556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983" name="What’s the distance between these parallel planes?"/>
          <p:cNvSpPr txBox="1"/>
          <p:nvPr/>
        </p:nvSpPr>
        <p:spPr>
          <a:xfrm>
            <a:off x="607048" y="2517043"/>
            <a:ext cx="300640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What’s the distance between these parallel planes?</a:t>
            </a:r>
          </a:p>
        </p:txBody>
      </p:sp>
      <p:sp>
        <p:nvSpPr>
          <p:cNvPr id="984" name="Hyperplanes (planes) in 3D"/>
          <p:cNvSpPr txBox="1"/>
          <p:nvPr/>
        </p:nvSpPr>
        <p:spPr>
          <a:xfrm>
            <a:off x="3638042" y="803148"/>
            <a:ext cx="57287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Hyperplanes (planes) in 3D</a:t>
            </a:r>
          </a:p>
        </p:txBody>
      </p:sp>
      <p:pic>
        <p:nvPicPr>
          <p:cNvPr id="985" name="latex-image-39.pdf" descr="latex-image-39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532" y="6715728"/>
            <a:ext cx="2054773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6" name="latex-image-46.pdf" descr="latex-image-4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870" y="7781989"/>
            <a:ext cx="2034629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7" name="latex-image-47.pdf" descr="latex-image-47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490" y="5790842"/>
            <a:ext cx="2326728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9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446741" y="3196674"/>
            <a:ext cx="1417940" cy="18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370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Line"/>
          <p:cNvSpPr/>
          <p:nvPr/>
        </p:nvSpPr>
        <p:spPr>
          <a:xfrm flipV="1">
            <a:off x="4059044" y="2521335"/>
            <a:ext cx="1" cy="513776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93" name="Line"/>
          <p:cNvSpPr/>
          <p:nvPr/>
        </p:nvSpPr>
        <p:spPr>
          <a:xfrm flipV="1">
            <a:off x="3981569" y="5328970"/>
            <a:ext cx="2401517" cy="2401517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94" name="Line"/>
          <p:cNvSpPr/>
          <p:nvPr/>
        </p:nvSpPr>
        <p:spPr>
          <a:xfrm>
            <a:off x="4053254" y="7653313"/>
            <a:ext cx="545157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95" name="Shape"/>
          <p:cNvSpPr/>
          <p:nvPr/>
        </p:nvSpPr>
        <p:spPr>
          <a:xfrm rot="2004446">
            <a:off x="3346128" y="5745750"/>
            <a:ext cx="4846327" cy="1375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91291"/>
                </a:srgbClr>
              </a:gs>
              <a:gs pos="100000">
                <a:schemeClr val="accent1">
                  <a:hueOff val="47394"/>
                  <a:satOff val="-25753"/>
                  <a:lumOff val="-7544"/>
                  <a:alpha val="91291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96" name="Shape"/>
          <p:cNvSpPr/>
          <p:nvPr/>
        </p:nvSpPr>
        <p:spPr>
          <a:xfrm rot="2004446">
            <a:off x="3948747" y="4832089"/>
            <a:ext cx="4846327" cy="1375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89480"/>
                </a:srgbClr>
              </a:gs>
              <a:gs pos="100000">
                <a:schemeClr val="accent1">
                  <a:alpha val="89480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97" name="Shape"/>
          <p:cNvSpPr/>
          <p:nvPr/>
        </p:nvSpPr>
        <p:spPr>
          <a:xfrm rot="2004446">
            <a:off x="4544496" y="3928843"/>
            <a:ext cx="4846327" cy="1375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75652"/>
                </a:srgbClr>
              </a:gs>
              <a:gs pos="100000">
                <a:schemeClr val="accent1">
                  <a:satOff val="-3355"/>
                  <a:lumOff val="26614"/>
                  <a:alpha val="75652"/>
                </a:schemeClr>
              </a:gs>
            </a:gsLst>
            <a:lin ang="54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98" name="Line"/>
          <p:cNvSpPr/>
          <p:nvPr/>
        </p:nvSpPr>
        <p:spPr>
          <a:xfrm flipV="1">
            <a:off x="6381341" y="3465846"/>
            <a:ext cx="1837649" cy="1837649"/>
          </a:xfrm>
          <a:prstGeom prst="line">
            <a:avLst/>
          </a:prstGeom>
          <a:ln w="63500">
            <a:solidFill>
              <a:srgbClr val="85888D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99" name="Line"/>
          <p:cNvSpPr/>
          <p:nvPr/>
        </p:nvSpPr>
        <p:spPr>
          <a:xfrm flipV="1">
            <a:off x="6381341" y="5148055"/>
            <a:ext cx="155440" cy="155440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oval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00" name="Line"/>
          <p:cNvSpPr/>
          <p:nvPr/>
        </p:nvSpPr>
        <p:spPr>
          <a:xfrm flipV="1">
            <a:off x="7071689" y="3475337"/>
            <a:ext cx="1141511" cy="114151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01" name="Line"/>
          <p:cNvSpPr/>
          <p:nvPr/>
        </p:nvSpPr>
        <p:spPr>
          <a:xfrm flipH="1">
            <a:off x="2545661" y="7647523"/>
            <a:ext cx="1517085" cy="837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0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823" y="3179544"/>
            <a:ext cx="3556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Hyperplanes (planes) in 3D"/>
          <p:cNvSpPr txBox="1"/>
          <p:nvPr/>
        </p:nvSpPr>
        <p:spPr>
          <a:xfrm>
            <a:off x="3638042" y="803148"/>
            <a:ext cx="57287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Hyperplanes (planes) in 3D</a:t>
            </a:r>
          </a:p>
        </p:txBody>
      </p:sp>
      <p:pic>
        <p:nvPicPr>
          <p:cNvPr id="1004" name="latex-image-70.pdf" descr="latex-image-7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29" y="2761177"/>
            <a:ext cx="8509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41" y="3196674"/>
            <a:ext cx="1417940" cy="1819552"/>
          </a:xfrm>
          <a:prstGeom prst="rect">
            <a:avLst/>
          </a:prstGeom>
        </p:spPr>
      </p:pic>
      <p:pic>
        <p:nvPicPr>
          <p:cNvPr id="1006" name="latex-image-39.pdf" descr="latex-image-39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3532" y="6715728"/>
            <a:ext cx="2054773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7" name="latex-image-46.pdf" descr="latex-image-4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870" y="7781989"/>
            <a:ext cx="2034629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latex-image-47.pdf" descr="latex-image-47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7490" y="5790842"/>
            <a:ext cx="2326728" cy="292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40056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15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16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17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18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19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20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21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22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23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24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25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26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27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28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29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30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31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32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33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34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35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36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37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38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39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40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41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42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43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44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45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46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13879950"/>
      </p:ext>
    </p:extLst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49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50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51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52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53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54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55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56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57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58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59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60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61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62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63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64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65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66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67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68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69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70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71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72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73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74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75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76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77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78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79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80" name="Line"/>
          <p:cNvSpPr/>
          <p:nvPr/>
        </p:nvSpPr>
        <p:spPr>
          <a:xfrm>
            <a:off x="523138" y="4680880"/>
            <a:ext cx="1195852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81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8298318"/>
      </p:ext>
    </p:extLst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84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85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86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87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88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89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90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91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92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93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94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95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96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97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98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99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00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01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02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03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04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05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06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07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08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09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10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11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12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13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14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15" name="Line"/>
          <p:cNvSpPr/>
          <p:nvPr/>
        </p:nvSpPr>
        <p:spPr>
          <a:xfrm flipV="1">
            <a:off x="523138" y="3974005"/>
            <a:ext cx="11958524" cy="180559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16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70625828"/>
      </p:ext>
    </p:extLst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19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20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21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22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23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24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25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26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27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28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29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30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31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32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33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34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35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36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37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38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39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40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41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42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43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44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45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46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47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48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49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50" name="Line"/>
          <p:cNvSpPr/>
          <p:nvPr/>
        </p:nvSpPr>
        <p:spPr>
          <a:xfrm flipV="1">
            <a:off x="777138" y="3290742"/>
            <a:ext cx="10870045" cy="317211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51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4617751"/>
      </p:ext>
    </p:extLst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54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55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56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57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58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59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60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61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62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63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64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65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66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67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68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69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70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71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72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73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74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75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76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77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78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79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80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81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82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83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84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85" name="Line"/>
          <p:cNvSpPr/>
          <p:nvPr/>
        </p:nvSpPr>
        <p:spPr>
          <a:xfrm flipV="1">
            <a:off x="3726806" y="1241644"/>
            <a:ext cx="5551189" cy="771667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86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729831"/>
      </p:ext>
    </p:extLst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89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90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91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92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93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94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95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96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97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98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199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00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01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02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03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04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05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06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07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08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09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10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11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12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13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14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15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16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17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18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19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20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  <p:sp>
        <p:nvSpPr>
          <p:cNvPr id="1221" name="Intuitively, the line that is the farthest from all interior points"/>
          <p:cNvSpPr txBox="1"/>
          <p:nvPr/>
        </p:nvSpPr>
        <p:spPr>
          <a:xfrm>
            <a:off x="2886248" y="8302467"/>
            <a:ext cx="7486304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Intuitively,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the line that is the farthest from all interior points</a:t>
            </a:r>
          </a:p>
        </p:txBody>
      </p:sp>
      <p:sp>
        <p:nvSpPr>
          <p:cNvPr id="1222" name="Line"/>
          <p:cNvSpPr/>
          <p:nvPr/>
        </p:nvSpPr>
        <p:spPr>
          <a:xfrm flipV="1">
            <a:off x="2515122" y="2839633"/>
            <a:ext cx="8987955" cy="38047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6186724"/>
      </p:ext>
    </p:extLst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25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26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27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28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29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30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31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32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33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34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35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36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37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38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39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40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41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42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43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44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45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46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47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48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49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50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51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52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53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54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55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56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  <p:sp>
        <p:nvSpPr>
          <p:cNvPr id="1257" name="Maximum Margin solution:…"/>
          <p:cNvSpPr txBox="1"/>
          <p:nvPr/>
        </p:nvSpPr>
        <p:spPr>
          <a:xfrm>
            <a:off x="2934538" y="8302467"/>
            <a:ext cx="7389724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Maximum Margin solution: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most stable to perturbations of data</a:t>
            </a:r>
          </a:p>
        </p:txBody>
      </p:sp>
      <p:sp>
        <p:nvSpPr>
          <p:cNvPr id="1258" name="Line"/>
          <p:cNvSpPr/>
          <p:nvPr/>
        </p:nvSpPr>
        <p:spPr>
          <a:xfrm flipV="1">
            <a:off x="2515122" y="2839633"/>
            <a:ext cx="8987955" cy="38047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6797321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single most important facial features for recognition?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7D62E-75CD-44E1-8247-C010F86816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90" y="2576946"/>
            <a:ext cx="10242619" cy="57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8745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61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62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63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64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65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66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67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68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69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70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71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72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73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74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75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76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77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78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79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0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1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2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3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4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5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6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7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8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9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90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91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92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  <p:sp>
        <p:nvSpPr>
          <p:cNvPr id="1293" name="Want a hyperplane that is far away from ‘inner points’"/>
          <p:cNvSpPr txBox="1"/>
          <p:nvPr/>
        </p:nvSpPr>
        <p:spPr>
          <a:xfrm>
            <a:off x="1045718" y="8674100"/>
            <a:ext cx="109133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Want a hyperplane that is far away from ‘inner points’</a:t>
            </a:r>
          </a:p>
        </p:txBody>
      </p:sp>
      <p:sp>
        <p:nvSpPr>
          <p:cNvPr id="1294" name="Line"/>
          <p:cNvSpPr/>
          <p:nvPr/>
        </p:nvSpPr>
        <p:spPr>
          <a:xfrm flipV="1">
            <a:off x="2515122" y="2839633"/>
            <a:ext cx="8987955" cy="38047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95" name="support vectors"/>
          <p:cNvSpPr txBox="1"/>
          <p:nvPr/>
        </p:nvSpPr>
        <p:spPr>
          <a:xfrm>
            <a:off x="8398932" y="2529894"/>
            <a:ext cx="225399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support vectors</a:t>
            </a:r>
          </a:p>
        </p:txBody>
      </p:sp>
      <p:pic>
        <p:nvPicPr>
          <p:cNvPr id="1299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698122" y="2677787"/>
            <a:ext cx="1637334" cy="1162764"/>
          </a:xfrm>
          <a:prstGeom prst="rect">
            <a:avLst/>
          </a:prstGeom>
        </p:spPr>
      </p:pic>
      <p:pic>
        <p:nvPicPr>
          <p:cNvPr id="1301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22113" y="2836917"/>
            <a:ext cx="1162411" cy="2281632"/>
          </a:xfrm>
          <a:prstGeom prst="rect">
            <a:avLst/>
          </a:prstGeom>
        </p:spPr>
      </p:pic>
      <p:pic>
        <p:nvPicPr>
          <p:cNvPr id="1303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29672" y="2934306"/>
            <a:ext cx="651246" cy="19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21112"/>
      </p:ext>
    </p:extLst>
  </p:cSld>
  <p:clrMapOvr>
    <a:masterClrMapping/>
  </p:clrMapOvr>
  <p:transition spd="med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Line"/>
          <p:cNvSpPr/>
          <p:nvPr/>
        </p:nvSpPr>
        <p:spPr>
          <a:xfrm flipV="1">
            <a:off x="2515122" y="2839633"/>
            <a:ext cx="8987955" cy="38047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07" name="Line"/>
          <p:cNvSpPr/>
          <p:nvPr/>
        </p:nvSpPr>
        <p:spPr>
          <a:xfrm flipV="1">
            <a:off x="2257003" y="2179816"/>
            <a:ext cx="8987955" cy="3804750"/>
          </a:xfrm>
          <a:prstGeom prst="line">
            <a:avLst/>
          </a:prstGeom>
          <a:ln w="25400">
            <a:solidFill>
              <a:schemeClr val="accent2">
                <a:hueOff val="-2473792"/>
                <a:satOff val="-50209"/>
                <a:lumOff val="23543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08" name="Line"/>
          <p:cNvSpPr/>
          <p:nvPr/>
        </p:nvSpPr>
        <p:spPr>
          <a:xfrm flipV="1">
            <a:off x="2786075" y="3499329"/>
            <a:ext cx="8987955" cy="380474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09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0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1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2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3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4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5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6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7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8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9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0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1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2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3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4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5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6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7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8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9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0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1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44326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2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3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4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5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6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7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8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44326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9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40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>
                <a:alpha val="40000"/>
              </a:srgb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41" name="Find hyperplane w such that …"/>
          <p:cNvSpPr txBox="1"/>
          <p:nvPr/>
        </p:nvSpPr>
        <p:spPr>
          <a:xfrm>
            <a:off x="414001" y="335173"/>
            <a:ext cx="6644792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Find hyperplane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such that … </a:t>
            </a:r>
          </a:p>
        </p:txBody>
      </p:sp>
      <p:sp>
        <p:nvSpPr>
          <p:cNvPr id="1342" name="the gap between parallel hyperplanes"/>
          <p:cNvSpPr txBox="1"/>
          <p:nvPr/>
        </p:nvSpPr>
        <p:spPr>
          <a:xfrm>
            <a:off x="441434" y="8553646"/>
            <a:ext cx="786384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the gap between parallel hyperplanes</a:t>
            </a:r>
          </a:p>
        </p:txBody>
      </p:sp>
      <p:sp>
        <p:nvSpPr>
          <p:cNvPr id="1343" name="Line"/>
          <p:cNvSpPr/>
          <p:nvPr/>
        </p:nvSpPr>
        <p:spPr>
          <a:xfrm flipH="1" flipV="1">
            <a:off x="6752111" y="4091284"/>
            <a:ext cx="264841" cy="637728"/>
          </a:xfrm>
          <a:prstGeom prst="line">
            <a:avLst/>
          </a:prstGeom>
          <a:ln w="127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44" name="Line"/>
          <p:cNvSpPr/>
          <p:nvPr/>
        </p:nvSpPr>
        <p:spPr>
          <a:xfrm flipH="1" flipV="1">
            <a:off x="7080714" y="4712662"/>
            <a:ext cx="264841" cy="637727"/>
          </a:xfrm>
          <a:prstGeom prst="line">
            <a:avLst/>
          </a:prstGeom>
          <a:ln w="127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45" name="Line"/>
          <p:cNvSpPr/>
          <p:nvPr/>
        </p:nvSpPr>
        <p:spPr>
          <a:xfrm flipH="1" flipV="1">
            <a:off x="7755669" y="4445582"/>
            <a:ext cx="264840" cy="637728"/>
          </a:xfrm>
          <a:prstGeom prst="line">
            <a:avLst/>
          </a:prstGeom>
          <a:ln w="12700">
            <a:solidFill>
              <a:srgbClr val="000000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46" name="Line"/>
          <p:cNvSpPr/>
          <p:nvPr/>
        </p:nvSpPr>
        <p:spPr>
          <a:xfrm flipH="1" flipV="1">
            <a:off x="8666606" y="3235689"/>
            <a:ext cx="578002" cy="134241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47" name="latex-image-45.pdf" descr="latex-image-4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721" y="8350446"/>
            <a:ext cx="8509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4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303012" y="3919146"/>
            <a:ext cx="2684874" cy="4562848"/>
          </a:xfrm>
          <a:prstGeom prst="rect">
            <a:avLst/>
          </a:prstGeom>
        </p:spPr>
      </p:pic>
      <p:sp>
        <p:nvSpPr>
          <p:cNvPr id="1349" name="margin"/>
          <p:cNvSpPr txBox="1"/>
          <p:nvPr/>
        </p:nvSpPr>
        <p:spPr>
          <a:xfrm>
            <a:off x="9857333" y="3429930"/>
            <a:ext cx="10625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margin</a:t>
            </a:r>
          </a:p>
        </p:txBody>
      </p:sp>
      <p:sp>
        <p:nvSpPr>
          <p:cNvPr id="1350" name="is maximized"/>
          <p:cNvSpPr txBox="1"/>
          <p:nvPr/>
        </p:nvSpPr>
        <p:spPr>
          <a:xfrm>
            <a:off x="9552993" y="8553646"/>
            <a:ext cx="27811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is maximized</a:t>
            </a:r>
          </a:p>
        </p:txBody>
      </p:sp>
      <p:pic>
        <p:nvPicPr>
          <p:cNvPr id="1351" name="latex-image-46.pdf" descr="latex-image-46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69" y="5804531"/>
            <a:ext cx="1769242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2" name="latex-image-47.pdf" descr="latex-image-47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47" y="7239638"/>
            <a:ext cx="2023243" cy="25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3" name="latex-image-39.pdf" descr="latex-image-39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744" y="6522084"/>
            <a:ext cx="1786759" cy="254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7262322"/>
      </p:ext>
    </p:extLst>
  </p:cSld>
  <p:clrMapOvr>
    <a:masterClrMapping/>
  </p:clrMapOvr>
  <p:transition spd="med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Rounded Rectangle"/>
          <p:cNvSpPr/>
          <p:nvPr/>
        </p:nvSpPr>
        <p:spPr>
          <a:xfrm>
            <a:off x="713811" y="1556406"/>
            <a:ext cx="11577178" cy="3074475"/>
          </a:xfrm>
          <a:prstGeom prst="roundRect">
            <a:avLst>
              <a:gd name="adj" fmla="val 2091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58" name="latex-image-54.pdf" descr="latex-image-54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8" y="1747488"/>
            <a:ext cx="1987045" cy="1153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9" name="latex-image-55.pdf" descr="latex-image-55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40" y="3435696"/>
            <a:ext cx="10906301" cy="933423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Can be formulated as a maximization problem"/>
          <p:cNvSpPr txBox="1"/>
          <p:nvPr/>
        </p:nvSpPr>
        <p:spPr>
          <a:xfrm>
            <a:off x="632143" y="748889"/>
            <a:ext cx="95399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Can be formulated as a maximization problem</a:t>
            </a:r>
          </a:p>
        </p:txBody>
      </p:sp>
      <p:sp>
        <p:nvSpPr>
          <p:cNvPr id="1361" name="label of the data point"/>
          <p:cNvSpPr txBox="1"/>
          <p:nvPr/>
        </p:nvSpPr>
        <p:spPr>
          <a:xfrm>
            <a:off x="8429579" y="5518149"/>
            <a:ext cx="307909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label of the data point</a:t>
            </a:r>
          </a:p>
        </p:txBody>
      </p:sp>
      <p:pic>
        <p:nvPicPr>
          <p:cNvPr id="1365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69" y="4695366"/>
            <a:ext cx="1431062" cy="1159590"/>
          </a:xfrm>
          <a:prstGeom prst="rect">
            <a:avLst/>
          </a:prstGeom>
        </p:spPr>
      </p:pic>
      <p:sp>
        <p:nvSpPr>
          <p:cNvPr id="1363" name="Why is it +1 and -1?"/>
          <p:cNvSpPr txBox="1"/>
          <p:nvPr/>
        </p:nvSpPr>
        <p:spPr>
          <a:xfrm>
            <a:off x="8557900" y="6169773"/>
            <a:ext cx="282244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Why is it +1 and -1?</a:t>
            </a:r>
          </a:p>
        </p:txBody>
      </p:sp>
      <p:sp>
        <p:nvSpPr>
          <p:cNvPr id="1364" name="What does this constraint mean?"/>
          <p:cNvSpPr txBox="1"/>
          <p:nvPr/>
        </p:nvSpPr>
        <p:spPr>
          <a:xfrm>
            <a:off x="1491578" y="4790698"/>
            <a:ext cx="455279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does this constraint mean?</a:t>
            </a:r>
          </a:p>
        </p:txBody>
      </p:sp>
    </p:spTree>
    <p:extLst>
      <p:ext uri="{BB962C8B-B14F-4D97-AF65-F5344CB8AC3E}">
        <p14:creationId xmlns:p14="http://schemas.microsoft.com/office/powerpoint/2010/main" val="455914954"/>
      </p:ext>
    </p:extLst>
  </p:cSld>
  <p:clrMapOvr>
    <a:masterClrMapping/>
  </p:clrMapOvr>
  <p:transition spd="med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Rounded Rectangle"/>
          <p:cNvSpPr/>
          <p:nvPr/>
        </p:nvSpPr>
        <p:spPr>
          <a:xfrm>
            <a:off x="713811" y="6408225"/>
            <a:ext cx="11577178" cy="2418910"/>
          </a:xfrm>
          <a:prstGeom prst="roundRect">
            <a:avLst>
              <a:gd name="adj" fmla="val 2658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69" name="Rounded Rectangle"/>
          <p:cNvSpPr/>
          <p:nvPr/>
        </p:nvSpPr>
        <p:spPr>
          <a:xfrm>
            <a:off x="713811" y="1556406"/>
            <a:ext cx="11577178" cy="3074475"/>
          </a:xfrm>
          <a:prstGeom prst="roundRect">
            <a:avLst>
              <a:gd name="adj" fmla="val 2091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70" name="latex-image-54.pdf" descr="latex-image-54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568" y="1747488"/>
            <a:ext cx="1987045" cy="1153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latex-image-55.pdf" descr="latex-image-55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40" y="3435696"/>
            <a:ext cx="10906301" cy="933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2" name="latex-image-58.pdf" descr="latex-image-58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6785485"/>
            <a:ext cx="1625600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3" name="Can be formulated as a maximization problem"/>
          <p:cNvSpPr txBox="1"/>
          <p:nvPr/>
        </p:nvSpPr>
        <p:spPr>
          <a:xfrm>
            <a:off x="632143" y="748889"/>
            <a:ext cx="95399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Can be formulated as a maximization problem</a:t>
            </a:r>
          </a:p>
        </p:txBody>
      </p:sp>
      <p:sp>
        <p:nvSpPr>
          <p:cNvPr id="1374" name="Equivalently,"/>
          <p:cNvSpPr txBox="1"/>
          <p:nvPr/>
        </p:nvSpPr>
        <p:spPr>
          <a:xfrm>
            <a:off x="632143" y="5429250"/>
            <a:ext cx="26636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Equivalently,</a:t>
            </a:r>
          </a:p>
        </p:txBody>
      </p:sp>
      <p:pic>
        <p:nvPicPr>
          <p:cNvPr id="1375" name="latex-image-73.pdf" descr="latex-image-73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387" y="7965130"/>
            <a:ext cx="93345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6" name="Where did the 2 go?"/>
          <p:cNvSpPr txBox="1"/>
          <p:nvPr/>
        </p:nvSpPr>
        <p:spPr>
          <a:xfrm>
            <a:off x="5282638" y="5770941"/>
            <a:ext cx="286999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Where did the 2 go?</a:t>
            </a:r>
          </a:p>
        </p:txBody>
      </p:sp>
      <p:sp>
        <p:nvSpPr>
          <p:cNvPr id="1377" name="What happened to the labels?"/>
          <p:cNvSpPr txBox="1"/>
          <p:nvPr/>
        </p:nvSpPr>
        <p:spPr>
          <a:xfrm>
            <a:off x="4403851" y="8994518"/>
            <a:ext cx="419709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happened to the labels?</a:t>
            </a:r>
          </a:p>
        </p:txBody>
      </p:sp>
    </p:spTree>
    <p:extLst>
      <p:ext uri="{BB962C8B-B14F-4D97-AF65-F5344CB8AC3E}">
        <p14:creationId xmlns:p14="http://schemas.microsoft.com/office/powerpoint/2010/main" val="3340797543"/>
      </p:ext>
    </p:extLst>
  </p:cSld>
  <p:clrMapOvr>
    <a:masterClrMapping/>
  </p:clrMapOvr>
  <p:transition spd="med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Rounded Rectangle"/>
          <p:cNvSpPr/>
          <p:nvPr/>
        </p:nvSpPr>
        <p:spPr>
          <a:xfrm>
            <a:off x="3527630" y="5456052"/>
            <a:ext cx="4640858" cy="920759"/>
          </a:xfrm>
          <a:prstGeom prst="roundRect">
            <a:avLst>
              <a:gd name="adj" fmla="val 20689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80" name="Rounded Rectangle"/>
          <p:cNvSpPr/>
          <p:nvPr/>
        </p:nvSpPr>
        <p:spPr>
          <a:xfrm>
            <a:off x="4572582" y="2719658"/>
            <a:ext cx="3615128" cy="1263762"/>
          </a:xfrm>
          <a:prstGeom prst="roundRect">
            <a:avLst>
              <a:gd name="adj" fmla="val 15074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81" name="latex-image-58.pdf" descr="latex-image-5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345" y="3034039"/>
            <a:ext cx="1625601" cy="635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2" name="Objective Function"/>
          <p:cNvSpPr txBox="1"/>
          <p:nvPr/>
        </p:nvSpPr>
        <p:spPr>
          <a:xfrm>
            <a:off x="5043902" y="4100712"/>
            <a:ext cx="267248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Objective Function</a:t>
            </a:r>
          </a:p>
        </p:txBody>
      </p:sp>
      <p:sp>
        <p:nvSpPr>
          <p:cNvPr id="1383" name="Constraints"/>
          <p:cNvSpPr txBox="1"/>
          <p:nvPr/>
        </p:nvSpPr>
        <p:spPr>
          <a:xfrm>
            <a:off x="5020222" y="6469388"/>
            <a:ext cx="165567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Constraints</a:t>
            </a:r>
          </a:p>
        </p:txBody>
      </p:sp>
      <p:sp>
        <p:nvSpPr>
          <p:cNvPr id="1384" name="‘Primal formulation’ of a linear SVM"/>
          <p:cNvSpPr txBox="1"/>
          <p:nvPr/>
        </p:nvSpPr>
        <p:spPr>
          <a:xfrm>
            <a:off x="1927923" y="1363638"/>
            <a:ext cx="9148954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‘Primal formulation’ of a linear SVM</a:t>
            </a:r>
          </a:p>
        </p:txBody>
      </p:sp>
      <p:sp>
        <p:nvSpPr>
          <p:cNvPr id="1385" name="This is a convex quadratic programming (QP) problem"/>
          <p:cNvSpPr txBox="1"/>
          <p:nvPr/>
        </p:nvSpPr>
        <p:spPr>
          <a:xfrm>
            <a:off x="877240" y="7666061"/>
            <a:ext cx="112503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This is a convex quadratic programming (QP) problem</a:t>
            </a:r>
          </a:p>
        </p:txBody>
      </p:sp>
      <p:sp>
        <p:nvSpPr>
          <p:cNvPr id="1386" name="(a unique solution exists)"/>
          <p:cNvSpPr txBox="1"/>
          <p:nvPr/>
        </p:nvSpPr>
        <p:spPr>
          <a:xfrm>
            <a:off x="4327842" y="8407683"/>
            <a:ext cx="434911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(a unique solution exists)</a:t>
            </a:r>
          </a:p>
        </p:txBody>
      </p:sp>
      <p:pic>
        <p:nvPicPr>
          <p:cNvPr id="1387" name="latex-image-73.pdf" descr="latex-image-7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1" y="5633260"/>
            <a:ext cx="11250320" cy="5663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8586957"/>
      </p:ext>
    </p:extLst>
  </p:cSld>
  <p:clrMapOvr>
    <a:masterClrMapping/>
  </p:clrMapOvr>
  <p:transition spd="med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‘soft’ mar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‘soft’ margin</a:t>
            </a:r>
          </a:p>
        </p:txBody>
      </p:sp>
    </p:spTree>
    <p:extLst>
      <p:ext uri="{BB962C8B-B14F-4D97-AF65-F5344CB8AC3E}">
        <p14:creationId xmlns:p14="http://schemas.microsoft.com/office/powerpoint/2010/main" val="1085760134"/>
      </p:ext>
    </p:extLst>
  </p:cSld>
  <p:clrMapOvr>
    <a:masterClrMapping/>
  </p:clrMapOvr>
  <p:transition spd="med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2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3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4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5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6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7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8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9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0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1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2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3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4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5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6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7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8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9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0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1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2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3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4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5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6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7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8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9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20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21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22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23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  <p:sp>
        <p:nvSpPr>
          <p:cNvPr id="1424" name="Circle"/>
          <p:cNvSpPr/>
          <p:nvPr/>
        </p:nvSpPr>
        <p:spPr>
          <a:xfrm>
            <a:off x="3213100" y="5112983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987312586"/>
      </p:ext>
    </p:extLst>
  </p:cSld>
  <p:clrMapOvr>
    <a:masterClrMapping/>
  </p:clrMapOvr>
  <p:transition spd="med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27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28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29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0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1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2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3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4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5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6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7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8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9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0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1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2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3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4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5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6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7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8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9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0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1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2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3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4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5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6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7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8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  <p:sp>
        <p:nvSpPr>
          <p:cNvPr id="1459" name="Line"/>
          <p:cNvSpPr/>
          <p:nvPr/>
        </p:nvSpPr>
        <p:spPr>
          <a:xfrm flipV="1">
            <a:off x="1895314" y="4506205"/>
            <a:ext cx="10182800" cy="62235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0" name="Circle"/>
          <p:cNvSpPr/>
          <p:nvPr/>
        </p:nvSpPr>
        <p:spPr>
          <a:xfrm>
            <a:off x="3213100" y="5112983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1" name="Very narrow margin"/>
          <p:cNvSpPr txBox="1"/>
          <p:nvPr/>
        </p:nvSpPr>
        <p:spPr>
          <a:xfrm>
            <a:off x="8105409" y="4023629"/>
            <a:ext cx="28410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Very narrow margin </a:t>
            </a:r>
          </a:p>
        </p:txBody>
      </p:sp>
    </p:spTree>
    <p:extLst>
      <p:ext uri="{BB962C8B-B14F-4D97-AF65-F5344CB8AC3E}">
        <p14:creationId xmlns:p14="http://schemas.microsoft.com/office/powerpoint/2010/main" val="2537388026"/>
      </p:ext>
    </p:extLst>
  </p:cSld>
  <p:clrMapOvr>
    <a:masterClrMapping/>
  </p:clrMapOvr>
  <p:transition spd="med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4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5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6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7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8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9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0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1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2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3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4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5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6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7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8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9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0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1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2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3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4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5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6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7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8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9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90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91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92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93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94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95" name="Separating cats and dogs"/>
          <p:cNvSpPr txBox="1"/>
          <p:nvPr/>
        </p:nvSpPr>
        <p:spPr>
          <a:xfrm>
            <a:off x="3790061" y="411585"/>
            <a:ext cx="542467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Separating cats and dogs</a:t>
            </a:r>
          </a:p>
        </p:txBody>
      </p:sp>
      <p:sp>
        <p:nvSpPr>
          <p:cNvPr id="1496" name="Line"/>
          <p:cNvSpPr/>
          <p:nvPr/>
        </p:nvSpPr>
        <p:spPr>
          <a:xfrm flipV="1">
            <a:off x="1895314" y="4506205"/>
            <a:ext cx="10182800" cy="62235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97" name="Circle"/>
          <p:cNvSpPr/>
          <p:nvPr/>
        </p:nvSpPr>
        <p:spPr>
          <a:xfrm>
            <a:off x="3213100" y="5112983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98" name="Very narrow margin"/>
          <p:cNvSpPr txBox="1"/>
          <p:nvPr/>
        </p:nvSpPr>
        <p:spPr>
          <a:xfrm>
            <a:off x="8105409" y="4023629"/>
            <a:ext cx="28410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Very narrow margin </a:t>
            </a:r>
          </a:p>
        </p:txBody>
      </p:sp>
      <p:pic>
        <p:nvPicPr>
          <p:cNvPr id="1499" name="Image" descr="Image"/>
          <p:cNvPicPr>
            <a:picLocks noChangeAspect="1"/>
          </p:cNvPicPr>
          <p:nvPr/>
        </p:nvPicPr>
        <p:blipFill>
          <a:blip r:embed="rId2"/>
          <a:srcRect b="6736"/>
          <a:stretch>
            <a:fillRect/>
          </a:stretch>
        </p:blipFill>
        <p:spPr>
          <a:xfrm>
            <a:off x="728367" y="6079985"/>
            <a:ext cx="3112322" cy="2510270"/>
          </a:xfrm>
          <a:prstGeom prst="rect">
            <a:avLst/>
          </a:prstGeom>
          <a:ln w="12700">
            <a:miter lim="400000"/>
          </a:ln>
        </p:spPr>
      </p:pic>
      <p:sp>
        <p:nvSpPr>
          <p:cNvPr id="1500" name="Line"/>
          <p:cNvSpPr/>
          <p:nvPr/>
        </p:nvSpPr>
        <p:spPr>
          <a:xfrm flipV="1">
            <a:off x="2709245" y="5393774"/>
            <a:ext cx="473036" cy="641414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01" name="Line"/>
          <p:cNvSpPr/>
          <p:nvPr/>
        </p:nvSpPr>
        <p:spPr>
          <a:xfrm flipH="1" flipV="1">
            <a:off x="9086543" y="7515709"/>
            <a:ext cx="388489" cy="374373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5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862" y="1281645"/>
            <a:ext cx="2013767" cy="2510236"/>
          </a:xfrm>
          <a:prstGeom prst="rect">
            <a:avLst/>
          </a:prstGeom>
          <a:ln w="12700">
            <a:miter lim="400000"/>
          </a:ln>
        </p:spPr>
      </p:pic>
      <p:sp>
        <p:nvSpPr>
          <p:cNvPr id="1503" name="Line"/>
          <p:cNvSpPr/>
          <p:nvPr/>
        </p:nvSpPr>
        <p:spPr>
          <a:xfrm flipV="1">
            <a:off x="4709325" y="3605344"/>
            <a:ext cx="3916473" cy="1706780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5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30" y="1451202"/>
            <a:ext cx="1800113" cy="1008063"/>
          </a:xfrm>
          <a:prstGeom prst="rect">
            <a:avLst/>
          </a:prstGeom>
          <a:ln w="12700">
            <a:miter lim="400000"/>
          </a:ln>
        </p:spPr>
      </p:pic>
      <p:sp>
        <p:nvSpPr>
          <p:cNvPr id="1505" name="Line"/>
          <p:cNvSpPr/>
          <p:nvPr/>
        </p:nvSpPr>
        <p:spPr>
          <a:xfrm flipH="1" flipV="1">
            <a:off x="3026136" y="2439425"/>
            <a:ext cx="388488" cy="374373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50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029" y="7960024"/>
            <a:ext cx="2219200" cy="1383094"/>
          </a:xfrm>
          <a:prstGeom prst="rect">
            <a:avLst/>
          </a:prstGeom>
          <a:ln w="12700">
            <a:miter lim="400000"/>
          </a:ln>
        </p:spPr>
      </p:pic>
      <p:sp>
        <p:nvSpPr>
          <p:cNvPr id="1507" name="Triangle"/>
          <p:cNvSpPr/>
          <p:nvPr/>
        </p:nvSpPr>
        <p:spPr>
          <a:xfrm>
            <a:off x="4390600" y="5254288"/>
            <a:ext cx="308522" cy="236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88900">
            <a:solidFill>
              <a:srgbClr val="FF26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43761956"/>
      </p:ext>
    </p:extLst>
  </p:cSld>
  <p:clrMapOvr>
    <a:masterClrMapping/>
  </p:clrMapOvr>
  <p:transition spd="med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0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1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2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3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4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5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6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7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8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9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0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1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2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3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4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5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6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7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8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9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0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1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2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3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4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5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6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7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8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9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40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41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  <p:sp>
        <p:nvSpPr>
          <p:cNvPr id="1542" name="Line"/>
          <p:cNvSpPr/>
          <p:nvPr/>
        </p:nvSpPr>
        <p:spPr>
          <a:xfrm flipV="1">
            <a:off x="1895314" y="4506205"/>
            <a:ext cx="10182800" cy="62235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43" name="Circle"/>
          <p:cNvSpPr/>
          <p:nvPr/>
        </p:nvSpPr>
        <p:spPr>
          <a:xfrm>
            <a:off x="3213100" y="5112983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44" name="Very narrow margin"/>
          <p:cNvSpPr txBox="1"/>
          <p:nvPr/>
        </p:nvSpPr>
        <p:spPr>
          <a:xfrm>
            <a:off x="8105409" y="4023629"/>
            <a:ext cx="28410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Very narrow margin </a:t>
            </a:r>
          </a:p>
        </p:txBody>
      </p:sp>
      <p:sp>
        <p:nvSpPr>
          <p:cNvPr id="1545" name="Intuitively, we should allow for some misclassification if we can get more robust classification"/>
          <p:cNvSpPr txBox="1"/>
          <p:nvPr/>
        </p:nvSpPr>
        <p:spPr>
          <a:xfrm>
            <a:off x="630986" y="8302471"/>
            <a:ext cx="11742828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Intuitively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we should allow for some misclassification if we can get more robust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0500707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 txBox="1">
            <a:spLocks/>
          </p:cNvSpPr>
          <p:nvPr/>
        </p:nvSpPr>
        <p:spPr>
          <a:xfrm>
            <a:off x="540200" y="2422567"/>
            <a:ext cx="11924401" cy="6514000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400" dirty="0">
              <a:solidFill>
                <a:srgbClr val="000000"/>
              </a:solidFill>
              <a:latin typeface="Helvetica Light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New in this lecture: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Introduction to semantic vision.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Image classification.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Helvetica Light"/>
            </a:endParaRPr>
          </a:p>
          <a:p>
            <a:pPr marL="365771" lvl="0" indent="-36577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Bag-of-words.</a:t>
            </a:r>
          </a:p>
          <a:p>
            <a:pPr marL="365771" lvl="0" indent="-365771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marL="365771" lvl="0" indent="-36577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K-means clustering.</a:t>
            </a:r>
          </a:p>
          <a:p>
            <a:pPr marL="365771" lvl="0" indent="-365771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marL="365771" lvl="0" indent="-36577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Classification.</a:t>
            </a:r>
          </a:p>
          <a:p>
            <a:pPr marL="365771" lvl="0" indent="-365771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marL="365771" lvl="0" indent="-36577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K nearest neighbors.</a:t>
            </a:r>
          </a:p>
          <a:p>
            <a:pPr marL="365771" lvl="0" indent="-365771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marL="365771" lvl="0" indent="-36577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Naïve Bayes.</a:t>
            </a:r>
          </a:p>
          <a:p>
            <a:pPr marL="365771" lvl="0" indent="-365771">
              <a:buFont typeface="Arial" panose="020B0604020202020204" pitchFamily="34" charset="0"/>
              <a:buChar char="•"/>
              <a:defRPr/>
            </a:pPr>
            <a:endParaRPr lang="en-US" sz="2400" dirty="0">
              <a:solidFill>
                <a:srgbClr val="000000"/>
              </a:solidFill>
            </a:endParaRPr>
          </a:p>
          <a:p>
            <a:pPr marL="365771" lvl="0" indent="-365771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Support vector machine.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Shape 667">
            <a:extLst>
              <a:ext uri="{FF2B5EF4-FFF2-40B4-BE49-F238E27FC236}">
                <a16:creationId xmlns:a16="http://schemas.microsoft.com/office/drawing/2014/main" id="{C73B9F3D-2B2C-4024-8F8B-A28DDE3A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7033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Overview of today’s lecture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9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3: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r="13915"/>
          <a:stretch/>
        </p:blipFill>
        <p:spPr bwMode="auto">
          <a:xfrm>
            <a:off x="3983467" y="2898987"/>
            <a:ext cx="5037868" cy="3955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467753" y="7218117"/>
            <a:ext cx="8421511" cy="48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defTabSz="1300460" hangingPunct="1">
              <a:buFont typeface="Arial" charset="0"/>
              <a:buChar char="•"/>
            </a:pPr>
            <a:r>
              <a:rPr lang="en-US" sz="2560" kern="1200">
                <a:solidFill>
                  <a:prstClr val="black"/>
                </a:solidFill>
                <a:latin typeface="Calibri"/>
              </a:rPr>
              <a:t> Image Warping is OK</a:t>
            </a:r>
          </a:p>
        </p:txBody>
      </p:sp>
    </p:spTree>
    <p:extLst>
      <p:ext uri="{BB962C8B-B14F-4D97-AF65-F5344CB8AC3E}">
        <p14:creationId xmlns:p14="http://schemas.microsoft.com/office/powerpoint/2010/main" val="6298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48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49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0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1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2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3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4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5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6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7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8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9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0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1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2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3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4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5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6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7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8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9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0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1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2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3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4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5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6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7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8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9" name="What’s the best w?"/>
          <p:cNvSpPr txBox="1"/>
          <p:nvPr/>
        </p:nvSpPr>
        <p:spPr>
          <a:xfrm>
            <a:off x="4530992" y="411582"/>
            <a:ext cx="394281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What’s the best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?</a:t>
            </a:r>
          </a:p>
        </p:txBody>
      </p:sp>
      <p:sp>
        <p:nvSpPr>
          <p:cNvPr id="1580" name="Circle"/>
          <p:cNvSpPr/>
          <p:nvPr/>
        </p:nvSpPr>
        <p:spPr>
          <a:xfrm>
            <a:off x="3213100" y="5112983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81" name="Trade-off between the MARGIN and the MISTAKES"/>
          <p:cNvSpPr txBox="1"/>
          <p:nvPr/>
        </p:nvSpPr>
        <p:spPr>
          <a:xfrm>
            <a:off x="2079370" y="8424725"/>
            <a:ext cx="884605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Trade-off between the MARGIN and the MISTAKES </a:t>
            </a:r>
          </a:p>
        </p:txBody>
      </p:sp>
      <p:sp>
        <p:nvSpPr>
          <p:cNvPr id="1582" name="Line"/>
          <p:cNvSpPr/>
          <p:nvPr/>
        </p:nvSpPr>
        <p:spPr>
          <a:xfrm flipV="1">
            <a:off x="2515122" y="2839633"/>
            <a:ext cx="8987955" cy="38047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83" name="(might be a better solution)"/>
          <p:cNvSpPr txBox="1"/>
          <p:nvPr/>
        </p:nvSpPr>
        <p:spPr>
          <a:xfrm>
            <a:off x="4095051" y="8902700"/>
            <a:ext cx="481469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(might be a better solution) </a:t>
            </a:r>
          </a:p>
        </p:txBody>
      </p:sp>
    </p:spTree>
    <p:extLst>
      <p:ext uri="{BB962C8B-B14F-4D97-AF65-F5344CB8AC3E}">
        <p14:creationId xmlns:p14="http://schemas.microsoft.com/office/powerpoint/2010/main" val="2494763344"/>
      </p:ext>
    </p:extLst>
  </p:cSld>
  <p:clrMapOvr>
    <a:masterClrMapping/>
  </p:clrMapOvr>
  <p:transition spd="med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Circle"/>
          <p:cNvSpPr/>
          <p:nvPr/>
        </p:nvSpPr>
        <p:spPr>
          <a:xfrm>
            <a:off x="56769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86" name="Circle"/>
          <p:cNvSpPr/>
          <p:nvPr/>
        </p:nvSpPr>
        <p:spPr>
          <a:xfrm>
            <a:off x="6629400" y="396871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87" name="Circle"/>
          <p:cNvSpPr/>
          <p:nvPr/>
        </p:nvSpPr>
        <p:spPr>
          <a:xfrm>
            <a:off x="5295900" y="412208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88" name="Circle"/>
          <p:cNvSpPr/>
          <p:nvPr/>
        </p:nvSpPr>
        <p:spPr>
          <a:xfrm>
            <a:off x="35052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89" name="Circle"/>
          <p:cNvSpPr/>
          <p:nvPr/>
        </p:nvSpPr>
        <p:spPr>
          <a:xfrm>
            <a:off x="27051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90" name="Circle"/>
          <p:cNvSpPr/>
          <p:nvPr/>
        </p:nvSpPr>
        <p:spPr>
          <a:xfrm>
            <a:off x="4191000" y="3543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91" name="Circle"/>
          <p:cNvSpPr/>
          <p:nvPr/>
        </p:nvSpPr>
        <p:spPr>
          <a:xfrm>
            <a:off x="4711700" y="2908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92" name="Circle"/>
          <p:cNvSpPr/>
          <p:nvPr/>
        </p:nvSpPr>
        <p:spPr>
          <a:xfrm>
            <a:off x="45593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93" name="Circle"/>
          <p:cNvSpPr/>
          <p:nvPr/>
        </p:nvSpPr>
        <p:spPr>
          <a:xfrm>
            <a:off x="3505200" y="4432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94" name="Circle"/>
          <p:cNvSpPr/>
          <p:nvPr/>
        </p:nvSpPr>
        <p:spPr>
          <a:xfrm>
            <a:off x="4191000" y="19685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95" name="Circle"/>
          <p:cNvSpPr/>
          <p:nvPr/>
        </p:nvSpPr>
        <p:spPr>
          <a:xfrm>
            <a:off x="7239000" y="3251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96" name="Circle"/>
          <p:cNvSpPr/>
          <p:nvPr/>
        </p:nvSpPr>
        <p:spPr>
          <a:xfrm>
            <a:off x="6507819" y="1689100"/>
            <a:ext cx="243162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97" name="Circle"/>
          <p:cNvSpPr/>
          <p:nvPr/>
        </p:nvSpPr>
        <p:spPr>
          <a:xfrm>
            <a:off x="4718980" y="37338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98" name="Circle"/>
          <p:cNvSpPr/>
          <p:nvPr/>
        </p:nvSpPr>
        <p:spPr>
          <a:xfrm>
            <a:off x="3213100" y="45593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99" name="Circle"/>
          <p:cNvSpPr/>
          <p:nvPr/>
        </p:nvSpPr>
        <p:spPr>
          <a:xfrm>
            <a:off x="2425700" y="2997200"/>
            <a:ext cx="243161" cy="243161"/>
          </a:xfrm>
          <a:prstGeom prst="ellipse">
            <a:avLst/>
          </a:prstGeom>
          <a:ln w="762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00" name="Circle"/>
          <p:cNvSpPr/>
          <p:nvPr/>
        </p:nvSpPr>
        <p:spPr>
          <a:xfrm>
            <a:off x="85471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01" name="Circle"/>
          <p:cNvSpPr/>
          <p:nvPr/>
        </p:nvSpPr>
        <p:spPr>
          <a:xfrm>
            <a:off x="8801100" y="5232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02" name="Circle"/>
          <p:cNvSpPr/>
          <p:nvPr/>
        </p:nvSpPr>
        <p:spPr>
          <a:xfrm>
            <a:off x="6083300" y="6752206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03" name="Circle"/>
          <p:cNvSpPr/>
          <p:nvPr/>
        </p:nvSpPr>
        <p:spPr>
          <a:xfrm>
            <a:off x="6629400" y="5969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04" name="Circle"/>
          <p:cNvSpPr/>
          <p:nvPr/>
        </p:nvSpPr>
        <p:spPr>
          <a:xfrm>
            <a:off x="89916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05" name="Circle"/>
          <p:cNvSpPr/>
          <p:nvPr/>
        </p:nvSpPr>
        <p:spPr>
          <a:xfrm>
            <a:off x="71374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06" name="Circle"/>
          <p:cNvSpPr/>
          <p:nvPr/>
        </p:nvSpPr>
        <p:spPr>
          <a:xfrm>
            <a:off x="8267700" y="6477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07" name="Circle"/>
          <p:cNvSpPr/>
          <p:nvPr/>
        </p:nvSpPr>
        <p:spPr>
          <a:xfrm>
            <a:off x="7239000" y="52505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08" name="Circle"/>
          <p:cNvSpPr/>
          <p:nvPr/>
        </p:nvSpPr>
        <p:spPr>
          <a:xfrm>
            <a:off x="8801100" y="72136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09" name="Circle"/>
          <p:cNvSpPr/>
          <p:nvPr/>
        </p:nvSpPr>
        <p:spPr>
          <a:xfrm>
            <a:off x="6007100" y="6283918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10" name="Circle"/>
          <p:cNvSpPr/>
          <p:nvPr/>
        </p:nvSpPr>
        <p:spPr>
          <a:xfrm>
            <a:off x="5029200" y="78613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11" name="Circle"/>
          <p:cNvSpPr/>
          <p:nvPr/>
        </p:nvSpPr>
        <p:spPr>
          <a:xfrm>
            <a:off x="9404350" y="4755219"/>
            <a:ext cx="243161" cy="243162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12" name="Circle"/>
          <p:cNvSpPr/>
          <p:nvPr/>
        </p:nvSpPr>
        <p:spPr>
          <a:xfrm>
            <a:off x="10261600" y="4978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13" name="Circle"/>
          <p:cNvSpPr/>
          <p:nvPr/>
        </p:nvSpPr>
        <p:spPr>
          <a:xfrm>
            <a:off x="7683500" y="57150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14" name="Circle"/>
          <p:cNvSpPr/>
          <p:nvPr/>
        </p:nvSpPr>
        <p:spPr>
          <a:xfrm>
            <a:off x="7903578" y="4978400"/>
            <a:ext cx="243162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15" name="Circle"/>
          <p:cNvSpPr/>
          <p:nvPr/>
        </p:nvSpPr>
        <p:spPr>
          <a:xfrm>
            <a:off x="5295900" y="690489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16" name="Circle"/>
          <p:cNvSpPr/>
          <p:nvPr/>
        </p:nvSpPr>
        <p:spPr>
          <a:xfrm>
            <a:off x="9055100" y="5486400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17" name="Adding slack variables"/>
          <p:cNvSpPr txBox="1"/>
          <p:nvPr/>
        </p:nvSpPr>
        <p:spPr>
          <a:xfrm>
            <a:off x="2502140" y="520498"/>
            <a:ext cx="47887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Adding slack variables</a:t>
            </a:r>
          </a:p>
        </p:txBody>
      </p:sp>
      <p:sp>
        <p:nvSpPr>
          <p:cNvPr id="1618" name="Circle"/>
          <p:cNvSpPr/>
          <p:nvPr/>
        </p:nvSpPr>
        <p:spPr>
          <a:xfrm>
            <a:off x="3213100" y="5112983"/>
            <a:ext cx="243161" cy="243161"/>
          </a:xfrm>
          <a:prstGeom prst="ellipse">
            <a:avLst/>
          </a:prstGeom>
          <a:ln w="76200">
            <a:solidFill>
              <a:srgbClr val="0433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19" name="Line"/>
          <p:cNvSpPr/>
          <p:nvPr/>
        </p:nvSpPr>
        <p:spPr>
          <a:xfrm flipV="1">
            <a:off x="2515122" y="2839633"/>
            <a:ext cx="8987955" cy="38047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20" name="Line"/>
          <p:cNvSpPr/>
          <p:nvPr/>
        </p:nvSpPr>
        <p:spPr>
          <a:xfrm flipV="1">
            <a:off x="2515122" y="2839633"/>
            <a:ext cx="8987955" cy="380474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21" name="Line"/>
          <p:cNvSpPr/>
          <p:nvPr/>
        </p:nvSpPr>
        <p:spPr>
          <a:xfrm flipV="1">
            <a:off x="2257003" y="2179816"/>
            <a:ext cx="8987955" cy="3804750"/>
          </a:xfrm>
          <a:prstGeom prst="line">
            <a:avLst/>
          </a:prstGeom>
          <a:ln w="25400">
            <a:solidFill>
              <a:schemeClr val="accent2">
                <a:hueOff val="-2473792"/>
                <a:satOff val="-50209"/>
                <a:lumOff val="23543"/>
              </a:scheme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22" name="Line"/>
          <p:cNvSpPr/>
          <p:nvPr/>
        </p:nvSpPr>
        <p:spPr>
          <a:xfrm flipV="1">
            <a:off x="2786075" y="3499329"/>
            <a:ext cx="8987955" cy="3804749"/>
          </a:xfrm>
          <a:prstGeom prst="line">
            <a:avLst/>
          </a:prstGeom>
          <a:ln w="25400">
            <a:solidFill>
              <a:schemeClr val="accent1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23" name="Line"/>
          <p:cNvSpPr/>
          <p:nvPr/>
        </p:nvSpPr>
        <p:spPr>
          <a:xfrm flipH="1" flipV="1">
            <a:off x="3349368" y="5273518"/>
            <a:ext cx="672954" cy="1525144"/>
          </a:xfrm>
          <a:prstGeom prst="line">
            <a:avLst/>
          </a:prstGeom>
          <a:ln w="25400">
            <a:solidFill>
              <a:schemeClr val="accent1">
                <a:satOff val="-3355"/>
                <a:lumOff val="26614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24" name="misclassified point"/>
          <p:cNvSpPr txBox="1"/>
          <p:nvPr/>
        </p:nvSpPr>
        <p:spPr>
          <a:xfrm>
            <a:off x="812939" y="4934880"/>
            <a:ext cx="202324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misclassified point</a:t>
            </a:r>
          </a:p>
        </p:txBody>
      </p:sp>
      <p:pic>
        <p:nvPicPr>
          <p:cNvPr id="1625" name="latex-image-61.pdf" descr="latex-image-6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1" y="7613846"/>
            <a:ext cx="24257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6" name="latex-image-62.pdf" descr="latex-image-62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979" y="583566"/>
            <a:ext cx="1454061" cy="5215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505311"/>
      </p:ext>
    </p:extLst>
  </p:cSld>
  <p:clrMapOvr>
    <a:masterClrMapping/>
  </p:clrMapOvr>
  <p:transition spd="med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Rounded Rectangle"/>
          <p:cNvSpPr/>
          <p:nvPr/>
        </p:nvSpPr>
        <p:spPr>
          <a:xfrm>
            <a:off x="941922" y="3344111"/>
            <a:ext cx="5418661" cy="1797966"/>
          </a:xfrm>
          <a:prstGeom prst="roundRect">
            <a:avLst>
              <a:gd name="adj" fmla="val 10595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29" name="‘soft’ mar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‘soft’ margin</a:t>
            </a:r>
          </a:p>
        </p:txBody>
      </p:sp>
      <p:pic>
        <p:nvPicPr>
          <p:cNvPr id="1630" name="latex-image-68.pdf" descr="latex-image-6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31" y="3747793"/>
            <a:ext cx="3911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1" name="objective"/>
          <p:cNvSpPr txBox="1"/>
          <p:nvPr/>
        </p:nvSpPr>
        <p:spPr>
          <a:xfrm>
            <a:off x="2666672" y="2653708"/>
            <a:ext cx="19691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objective</a:t>
            </a:r>
          </a:p>
        </p:txBody>
      </p:sp>
      <p:sp>
        <p:nvSpPr>
          <p:cNvPr id="1632" name="Rounded Rectangle"/>
          <p:cNvSpPr/>
          <p:nvPr/>
        </p:nvSpPr>
        <p:spPr>
          <a:xfrm>
            <a:off x="6644217" y="3351616"/>
            <a:ext cx="5418661" cy="1797966"/>
          </a:xfrm>
          <a:prstGeom prst="roundRect">
            <a:avLst>
              <a:gd name="adj" fmla="val 10595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633" name="latex-image-66.pdf" descr="latex-image-6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394" y="4464558"/>
            <a:ext cx="24003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4" name="latex-image-67.pdf" descr="latex-image-67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196" y="3672498"/>
            <a:ext cx="43307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5" name="subject to"/>
          <p:cNvSpPr txBox="1"/>
          <p:nvPr/>
        </p:nvSpPr>
        <p:spPr>
          <a:xfrm>
            <a:off x="8292614" y="2653708"/>
            <a:ext cx="21218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subject to</a:t>
            </a:r>
          </a:p>
        </p:txBody>
      </p:sp>
      <p:sp>
        <p:nvSpPr>
          <p:cNvPr id="1636" name="for"/>
          <p:cNvSpPr txBox="1"/>
          <p:nvPr/>
        </p:nvSpPr>
        <p:spPr>
          <a:xfrm>
            <a:off x="7534142" y="4286024"/>
            <a:ext cx="6478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1966295499"/>
      </p:ext>
    </p:extLst>
  </p:cSld>
  <p:clrMapOvr>
    <a:masterClrMapping/>
  </p:clrMapOvr>
  <p:transition spd="med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Rounded Rectangle"/>
          <p:cNvSpPr/>
          <p:nvPr/>
        </p:nvSpPr>
        <p:spPr>
          <a:xfrm>
            <a:off x="941922" y="3344111"/>
            <a:ext cx="5418661" cy="1797966"/>
          </a:xfrm>
          <a:prstGeom prst="roundRect">
            <a:avLst>
              <a:gd name="adj" fmla="val 10595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39" name="‘soft’ mar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‘soft’ margin</a:t>
            </a:r>
          </a:p>
        </p:txBody>
      </p:sp>
      <p:pic>
        <p:nvPicPr>
          <p:cNvPr id="1640" name="latex-image-68.pdf" descr="latex-image-68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31" y="3747793"/>
            <a:ext cx="3911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1" name="objective"/>
          <p:cNvSpPr txBox="1"/>
          <p:nvPr/>
        </p:nvSpPr>
        <p:spPr>
          <a:xfrm>
            <a:off x="2666672" y="2653708"/>
            <a:ext cx="19691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objective</a:t>
            </a:r>
          </a:p>
        </p:txBody>
      </p:sp>
      <p:sp>
        <p:nvSpPr>
          <p:cNvPr id="1642" name="Rounded Rectangle"/>
          <p:cNvSpPr/>
          <p:nvPr/>
        </p:nvSpPr>
        <p:spPr>
          <a:xfrm>
            <a:off x="6644217" y="3351616"/>
            <a:ext cx="5418661" cy="1797966"/>
          </a:xfrm>
          <a:prstGeom prst="roundRect">
            <a:avLst>
              <a:gd name="adj" fmla="val 10595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643" name="latex-image-66.pdf" descr="latex-image-66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394" y="4464558"/>
            <a:ext cx="24003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4" name="latex-image-67.pdf" descr="latex-image-67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196" y="3672498"/>
            <a:ext cx="43307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45" name="subject to"/>
          <p:cNvSpPr txBox="1"/>
          <p:nvPr/>
        </p:nvSpPr>
        <p:spPr>
          <a:xfrm>
            <a:off x="8292614" y="2653708"/>
            <a:ext cx="21218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subject to</a:t>
            </a:r>
          </a:p>
        </p:txBody>
      </p:sp>
      <p:sp>
        <p:nvSpPr>
          <p:cNvPr id="1646" name="for"/>
          <p:cNvSpPr txBox="1"/>
          <p:nvPr/>
        </p:nvSpPr>
        <p:spPr>
          <a:xfrm>
            <a:off x="7534142" y="4286024"/>
            <a:ext cx="6478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for</a:t>
            </a:r>
          </a:p>
        </p:txBody>
      </p:sp>
      <p:pic>
        <p:nvPicPr>
          <p:cNvPr id="1647" name="Oval" descr="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43024" y="3433322"/>
            <a:ext cx="1886229" cy="1511140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648" name="Oval" descr="Oval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626568" y="3451959"/>
            <a:ext cx="1115774" cy="1016000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49" name="The slack variable allows for mistakes,…"/>
          <p:cNvSpPr txBox="1"/>
          <p:nvPr/>
        </p:nvSpPr>
        <p:spPr>
          <a:xfrm>
            <a:off x="1534058" y="6616248"/>
            <a:ext cx="1025144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The slack variable allows for mistakes,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as long as the inverse margin is minimized.</a:t>
            </a:r>
          </a:p>
        </p:txBody>
      </p:sp>
      <p:pic>
        <p:nvPicPr>
          <p:cNvPr id="1654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0717887" y="4266151"/>
            <a:ext cx="1498476" cy="2752442"/>
          </a:xfrm>
          <a:prstGeom prst="rect">
            <a:avLst/>
          </a:prstGeom>
        </p:spPr>
      </p:pic>
      <p:pic>
        <p:nvPicPr>
          <p:cNvPr id="1656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918976" y="4487356"/>
            <a:ext cx="5183330" cy="2516802"/>
          </a:xfrm>
          <a:prstGeom prst="rect">
            <a:avLst/>
          </a:prstGeom>
        </p:spPr>
      </p:pic>
      <p:pic>
        <p:nvPicPr>
          <p:cNvPr id="1658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582460" y="4524917"/>
            <a:ext cx="1365282" cy="3030292"/>
          </a:xfrm>
          <a:prstGeom prst="rect">
            <a:avLst/>
          </a:prstGeom>
        </p:spPr>
      </p:pic>
      <p:pic>
        <p:nvPicPr>
          <p:cNvPr id="1653" name="Oval" descr="Oval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2464176" y="3565001"/>
            <a:ext cx="1363972" cy="10160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1389099"/>
      </p:ext>
    </p:extLst>
  </p:cSld>
  <p:clrMapOvr>
    <a:masterClrMapping/>
  </p:clrMapOvr>
  <p:transition spd="med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Rounded Rectangle"/>
          <p:cNvSpPr/>
          <p:nvPr/>
        </p:nvSpPr>
        <p:spPr>
          <a:xfrm>
            <a:off x="6644217" y="3351616"/>
            <a:ext cx="5418661" cy="1797966"/>
          </a:xfrm>
          <a:prstGeom prst="roundRect">
            <a:avLst>
              <a:gd name="adj" fmla="val 10595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62" name="Rounded Rectangle"/>
          <p:cNvSpPr/>
          <p:nvPr/>
        </p:nvSpPr>
        <p:spPr>
          <a:xfrm>
            <a:off x="941922" y="3344111"/>
            <a:ext cx="5418661" cy="1797966"/>
          </a:xfrm>
          <a:prstGeom prst="roundRect">
            <a:avLst>
              <a:gd name="adj" fmla="val 10595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63" name="‘soft’ marg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‘soft’ margin</a:t>
            </a:r>
          </a:p>
        </p:txBody>
      </p:sp>
      <p:pic>
        <p:nvPicPr>
          <p:cNvPr id="1664" name="latex-image-66.pdf" descr="latex-image-66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394" y="4464558"/>
            <a:ext cx="24003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5" name="latex-image-67.pdf" descr="latex-image-67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196" y="3672498"/>
            <a:ext cx="43307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6" name="latex-image-68.pdf" descr="latex-image-68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1131" y="3747793"/>
            <a:ext cx="3911601" cy="99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67" name="subject to"/>
          <p:cNvSpPr txBox="1"/>
          <p:nvPr/>
        </p:nvSpPr>
        <p:spPr>
          <a:xfrm>
            <a:off x="8292614" y="2653708"/>
            <a:ext cx="21218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subject to</a:t>
            </a:r>
          </a:p>
        </p:txBody>
      </p:sp>
      <p:sp>
        <p:nvSpPr>
          <p:cNvPr id="1668" name="for"/>
          <p:cNvSpPr txBox="1"/>
          <p:nvPr/>
        </p:nvSpPr>
        <p:spPr>
          <a:xfrm>
            <a:off x="7534142" y="4286024"/>
            <a:ext cx="6478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for</a:t>
            </a:r>
          </a:p>
        </p:txBody>
      </p:sp>
      <p:sp>
        <p:nvSpPr>
          <p:cNvPr id="1669" name="objective"/>
          <p:cNvSpPr txBox="1"/>
          <p:nvPr/>
        </p:nvSpPr>
        <p:spPr>
          <a:xfrm>
            <a:off x="2666672" y="2653708"/>
            <a:ext cx="19691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objective</a:t>
            </a:r>
          </a:p>
        </p:txBody>
      </p:sp>
      <p:sp>
        <p:nvSpPr>
          <p:cNvPr id="1670" name="Every constraint can be satisfied if slack is large…"/>
          <p:cNvSpPr txBox="1"/>
          <p:nvPr/>
        </p:nvSpPr>
        <p:spPr>
          <a:xfrm>
            <a:off x="2420251" y="6034109"/>
            <a:ext cx="8865744" cy="293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marR="0" lvl="0" indent="-44450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/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Every constraint can be satisfied if slack is large</a:t>
            </a:r>
          </a:p>
          <a:p>
            <a:pPr marL="444500" marR="0" lvl="0" indent="-44450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/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 is a regularization parameter</a:t>
            </a:r>
          </a:p>
          <a:p>
            <a:pPr marL="889000" marR="0" lvl="1" indent="-44450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/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Small C: ignore constraints (larger margin)</a:t>
            </a:r>
          </a:p>
          <a:p>
            <a:pPr marL="889000" marR="0" lvl="1" indent="-44450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/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Big C:  constraints (small margin)</a:t>
            </a:r>
          </a:p>
          <a:p>
            <a:pPr marL="444500" marR="0" lvl="0" indent="-444500" algn="l" defTabSz="584200" rtl="0" eaLnBrk="1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000"/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Still QP problem (unique solution)</a:t>
            </a:r>
          </a:p>
        </p:txBody>
      </p:sp>
    </p:spTree>
    <p:extLst>
      <p:ext uri="{BB962C8B-B14F-4D97-AF65-F5344CB8AC3E}">
        <p14:creationId xmlns:p14="http://schemas.microsoft.com/office/powerpoint/2010/main" val="610340779"/>
      </p:ext>
    </p:extLst>
  </p:cSld>
  <p:clrMapOvr>
    <a:masterClrMapping/>
  </p:clrMapOvr>
  <p:transition spd="med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62" y="436802"/>
            <a:ext cx="9438876" cy="88799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2396349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196" y="596385"/>
            <a:ext cx="8644408" cy="85608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0292242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219200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References</a:t>
            </a:r>
            <a:endParaRPr dirty="0"/>
          </a:p>
        </p:txBody>
      </p:sp>
      <p:sp>
        <p:nvSpPr>
          <p:cNvPr id="7" name="Shape 667"/>
          <p:cNvSpPr txBox="1">
            <a:spLocks/>
          </p:cNvSpPr>
          <p:nvPr/>
        </p:nvSpPr>
        <p:spPr>
          <a:xfrm>
            <a:off x="381001" y="2426789"/>
            <a:ext cx="12242799" cy="569796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Basic reading: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133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Szeliski</a:t>
            </a: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 </a:t>
            </a:r>
            <a:r>
              <a:rPr lang="en-US" sz="2133" dirty="0">
                <a:solidFill>
                  <a:srgbClr val="000000"/>
                </a:solidFill>
                <a:latin typeface="Helvetica Light"/>
                <a:sym typeface="Helvetica Light"/>
              </a:rPr>
              <a:t>Chapter 14</a:t>
            </a:r>
            <a:r>
              <a:rPr kumimoji="0" lang="en-US" sz="213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</a:t>
            </a:r>
            <a:endParaRPr kumimoji="0" lang="en-US" sz="213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446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list goes on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3861" y="2630247"/>
            <a:ext cx="11235100" cy="3533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397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2" name="Group 2"/>
          <p:cNvGrpSpPr>
            <a:grpSpLocks/>
          </p:cNvGrpSpPr>
          <p:nvPr/>
        </p:nvGrpSpPr>
        <p:grpSpPr bwMode="auto">
          <a:xfrm>
            <a:off x="887308" y="1363698"/>
            <a:ext cx="11166969" cy="5355449"/>
            <a:chOff x="227" y="1406"/>
            <a:chExt cx="5321" cy="2224"/>
          </a:xfrm>
        </p:grpSpPr>
        <p:sp>
          <p:nvSpPr>
            <p:cNvPr id="61463" name="Rectangle 3"/>
            <p:cNvSpPr>
              <a:spLocks noChangeArrowheads="1"/>
            </p:cNvSpPr>
            <p:nvPr/>
          </p:nvSpPr>
          <p:spPr bwMode="auto">
            <a:xfrm>
              <a:off x="227" y="1406"/>
              <a:ext cx="5321" cy="2224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 defTabSz="1300460" hangingPunct="1"/>
              <a:endParaRPr lang="en-US" sz="2560" kern="1200">
                <a:latin typeface="Calibri"/>
              </a:endParaRPr>
            </a:p>
          </p:txBody>
        </p:sp>
        <p:sp>
          <p:nvSpPr>
            <p:cNvPr id="61464" name="Rectangle 4"/>
            <p:cNvSpPr>
              <a:spLocks noChangeArrowheads="1"/>
            </p:cNvSpPr>
            <p:nvPr/>
          </p:nvSpPr>
          <p:spPr bwMode="auto">
            <a:xfrm>
              <a:off x="227" y="1406"/>
              <a:ext cx="5321" cy="22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defTabSz="1300460" hangingPunct="1"/>
              <a:endParaRPr lang="en-US" sz="2560" kern="1200">
                <a:latin typeface="Calibri"/>
              </a:endParaRPr>
            </a:p>
          </p:txBody>
        </p:sp>
        <p:pic>
          <p:nvPicPr>
            <p:cNvPr id="6146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485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339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7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194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8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3048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9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903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0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757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1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612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2" name="Picture 1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466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3" name="Picture 1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321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4" name="Picture 14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176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5" name="Picture 1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2030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6" name="Picture 1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885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7" name="Picture 1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739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8" name="Picture 18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594"/>
              <a:ext cx="5321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9" name="Picture 19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448"/>
              <a:ext cx="5321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80" name="Picture 20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" y="1406"/>
              <a:ext cx="5321" cy="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43" name="Text Box 22"/>
          <p:cNvSpPr txBox="1">
            <a:spLocks noChangeArrowheads="1"/>
          </p:cNvSpPr>
          <p:nvPr/>
        </p:nvSpPr>
        <p:spPr bwMode="auto">
          <a:xfrm>
            <a:off x="1275646" y="6877192"/>
            <a:ext cx="2463623" cy="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defTabSz="1300460" eaLnBrk="0"/>
            <a:r>
              <a:rPr lang="en-US" sz="3982" kern="1200">
                <a:solidFill>
                  <a:srgbClr val="000000"/>
                </a:solidFill>
                <a:latin typeface="Times New Roman" charset="0"/>
              </a:rPr>
              <a:t>Variability</a:t>
            </a:r>
            <a:r>
              <a:rPr lang="en-US" sz="3413" kern="1200">
                <a:solidFill>
                  <a:srgbClr val="000000"/>
                </a:solidFill>
                <a:latin typeface="Times New Roman" charset="0"/>
              </a:rPr>
              <a:t>:</a:t>
            </a:r>
          </a:p>
        </p:txBody>
      </p:sp>
      <p:sp>
        <p:nvSpPr>
          <p:cNvPr id="61444" name="Text Box 23"/>
          <p:cNvSpPr txBox="1">
            <a:spLocks noChangeArrowheads="1"/>
          </p:cNvSpPr>
          <p:nvPr/>
        </p:nvSpPr>
        <p:spPr bwMode="auto">
          <a:xfrm>
            <a:off x="4003041" y="6949440"/>
            <a:ext cx="3283271" cy="16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defTabSz="1300460" eaLnBrk="0"/>
            <a:r>
              <a:rPr lang="en-US" sz="3413" kern="1200">
                <a:solidFill>
                  <a:srgbClr val="000000"/>
                </a:solidFill>
                <a:latin typeface="Times New Roman" charset="0"/>
              </a:rPr>
              <a:t>Camera position</a:t>
            </a:r>
          </a:p>
          <a:p>
            <a:pPr algn="l" defTabSz="1300460" eaLnBrk="0"/>
            <a:r>
              <a:rPr lang="en-US" sz="3413" kern="1200">
                <a:solidFill>
                  <a:srgbClr val="000000"/>
                </a:solidFill>
                <a:latin typeface="Times New Roman" charset="0"/>
              </a:rPr>
              <a:t>Illumination</a:t>
            </a:r>
          </a:p>
          <a:p>
            <a:pPr algn="l" defTabSz="1300460" eaLnBrk="0"/>
            <a:r>
              <a:rPr lang="en-US" sz="3413" kern="1200">
                <a:solidFill>
                  <a:srgbClr val="000000"/>
                </a:solidFill>
                <a:latin typeface="Times New Roman" charset="0"/>
              </a:rPr>
              <a:t>Shape parameters</a:t>
            </a:r>
          </a:p>
        </p:txBody>
      </p:sp>
      <p:sp>
        <p:nvSpPr>
          <p:cNvPr id="621594" name="Freeform 26"/>
          <p:cNvSpPr>
            <a:spLocks/>
          </p:cNvSpPr>
          <p:nvPr/>
        </p:nvSpPr>
        <p:spPr bwMode="auto">
          <a:xfrm>
            <a:off x="7721601" y="3348286"/>
            <a:ext cx="3095414" cy="2187786"/>
          </a:xfrm>
          <a:custGeom>
            <a:avLst/>
            <a:gdLst>
              <a:gd name="T0" fmla="*/ 0 w 1371"/>
              <a:gd name="T1" fmla="*/ 0 h 969"/>
              <a:gd name="T2" fmla="*/ 2147483647 w 1371"/>
              <a:gd name="T3" fmla="*/ 2147483647 h 969"/>
              <a:gd name="T4" fmla="*/ 2147483647 w 1371"/>
              <a:gd name="T5" fmla="*/ 2147483647 h 969"/>
              <a:gd name="T6" fmla="*/ 2147483647 w 1371"/>
              <a:gd name="T7" fmla="*/ 2147483647 h 969"/>
              <a:gd name="T8" fmla="*/ 2147483647 w 1371"/>
              <a:gd name="T9" fmla="*/ 2147483647 h 969"/>
              <a:gd name="T10" fmla="*/ 2147483647 w 1371"/>
              <a:gd name="T11" fmla="*/ 2147483647 h 969"/>
              <a:gd name="T12" fmla="*/ 2147483647 w 1371"/>
              <a:gd name="T13" fmla="*/ 2147483647 h 969"/>
              <a:gd name="T14" fmla="*/ 2147483647 w 1371"/>
              <a:gd name="T15" fmla="*/ 2147483647 h 969"/>
              <a:gd name="T16" fmla="*/ 2147483647 w 1371"/>
              <a:gd name="T17" fmla="*/ 2147483647 h 969"/>
              <a:gd name="T18" fmla="*/ 2147483647 w 1371"/>
              <a:gd name="T19" fmla="*/ 2147483647 h 969"/>
              <a:gd name="T20" fmla="*/ 2147483647 w 1371"/>
              <a:gd name="T21" fmla="*/ 2147483647 h 9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371"/>
              <a:gd name="T34" fmla="*/ 0 h 969"/>
              <a:gd name="T35" fmla="*/ 1371 w 1371"/>
              <a:gd name="T36" fmla="*/ 969 h 9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371" h="969">
                <a:moveTo>
                  <a:pt x="0" y="0"/>
                </a:moveTo>
                <a:cubicBezTo>
                  <a:pt x="47" y="15"/>
                  <a:pt x="208" y="50"/>
                  <a:pt x="277" y="88"/>
                </a:cubicBezTo>
                <a:cubicBezTo>
                  <a:pt x="346" y="126"/>
                  <a:pt x="373" y="175"/>
                  <a:pt x="414" y="228"/>
                </a:cubicBezTo>
                <a:cubicBezTo>
                  <a:pt x="455" y="281"/>
                  <a:pt x="491" y="357"/>
                  <a:pt x="525" y="408"/>
                </a:cubicBezTo>
                <a:cubicBezTo>
                  <a:pt x="559" y="459"/>
                  <a:pt x="583" y="501"/>
                  <a:pt x="621" y="537"/>
                </a:cubicBezTo>
                <a:cubicBezTo>
                  <a:pt x="659" y="573"/>
                  <a:pt x="711" y="605"/>
                  <a:pt x="752" y="626"/>
                </a:cubicBezTo>
                <a:cubicBezTo>
                  <a:pt x="793" y="647"/>
                  <a:pt x="820" y="651"/>
                  <a:pt x="869" y="665"/>
                </a:cubicBezTo>
                <a:cubicBezTo>
                  <a:pt x="918" y="679"/>
                  <a:pt x="1000" y="694"/>
                  <a:pt x="1048" y="712"/>
                </a:cubicBezTo>
                <a:cubicBezTo>
                  <a:pt x="1096" y="730"/>
                  <a:pt x="1127" y="753"/>
                  <a:pt x="1157" y="774"/>
                </a:cubicBezTo>
                <a:cubicBezTo>
                  <a:pt x="1187" y="795"/>
                  <a:pt x="1191" y="804"/>
                  <a:pt x="1227" y="836"/>
                </a:cubicBezTo>
                <a:cubicBezTo>
                  <a:pt x="1263" y="868"/>
                  <a:pt x="1341" y="941"/>
                  <a:pt x="1371" y="969"/>
                </a:cubicBezTo>
              </a:path>
            </a:pathLst>
          </a:cu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defTabSz="1300460" hangingPunct="1"/>
            <a:endParaRPr lang="en-US" sz="2560" kern="1200">
              <a:latin typeface="Calibri"/>
            </a:endParaRPr>
          </a:p>
        </p:txBody>
      </p:sp>
      <p:sp>
        <p:nvSpPr>
          <p:cNvPr id="621595" name="Freeform 27"/>
          <p:cNvSpPr>
            <a:spLocks/>
          </p:cNvSpPr>
          <p:nvPr/>
        </p:nvSpPr>
        <p:spPr bwMode="auto">
          <a:xfrm>
            <a:off x="10810240" y="3714045"/>
            <a:ext cx="1239521" cy="1822026"/>
          </a:xfrm>
          <a:custGeom>
            <a:avLst/>
            <a:gdLst>
              <a:gd name="T0" fmla="*/ 0 w 549"/>
              <a:gd name="T1" fmla="*/ 2147483647 h 807"/>
              <a:gd name="T2" fmla="*/ 2147483647 w 549"/>
              <a:gd name="T3" fmla="*/ 2147483647 h 807"/>
              <a:gd name="T4" fmla="*/ 2147483647 w 549"/>
              <a:gd name="T5" fmla="*/ 2147483647 h 807"/>
              <a:gd name="T6" fmla="*/ 2147483647 w 549"/>
              <a:gd name="T7" fmla="*/ 2147483647 h 807"/>
              <a:gd name="T8" fmla="*/ 2147483647 w 549"/>
              <a:gd name="T9" fmla="*/ 2147483647 h 807"/>
              <a:gd name="T10" fmla="*/ 2147483647 w 549"/>
              <a:gd name="T11" fmla="*/ 2147483647 h 807"/>
              <a:gd name="T12" fmla="*/ 2147483647 w 549"/>
              <a:gd name="T13" fmla="*/ 2147483647 h 807"/>
              <a:gd name="T14" fmla="*/ 2147483647 w 549"/>
              <a:gd name="T15" fmla="*/ 0 h 80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49"/>
              <a:gd name="T25" fmla="*/ 0 h 807"/>
              <a:gd name="T26" fmla="*/ 549 w 549"/>
              <a:gd name="T27" fmla="*/ 807 h 807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49" h="807">
                <a:moveTo>
                  <a:pt x="0" y="807"/>
                </a:moveTo>
                <a:cubicBezTo>
                  <a:pt x="14" y="775"/>
                  <a:pt x="24" y="738"/>
                  <a:pt x="48" y="684"/>
                </a:cubicBezTo>
                <a:cubicBezTo>
                  <a:pt x="72" y="630"/>
                  <a:pt x="112" y="536"/>
                  <a:pt x="141" y="483"/>
                </a:cubicBezTo>
                <a:cubicBezTo>
                  <a:pt x="170" y="430"/>
                  <a:pt x="189" y="400"/>
                  <a:pt x="222" y="363"/>
                </a:cubicBezTo>
                <a:cubicBezTo>
                  <a:pt x="255" y="326"/>
                  <a:pt x="306" y="287"/>
                  <a:pt x="339" y="261"/>
                </a:cubicBezTo>
                <a:cubicBezTo>
                  <a:pt x="372" y="235"/>
                  <a:pt x="391" y="228"/>
                  <a:pt x="417" y="204"/>
                </a:cubicBezTo>
                <a:cubicBezTo>
                  <a:pt x="443" y="180"/>
                  <a:pt x="476" y="151"/>
                  <a:pt x="498" y="117"/>
                </a:cubicBezTo>
                <a:cubicBezTo>
                  <a:pt x="520" y="83"/>
                  <a:pt x="538" y="25"/>
                  <a:pt x="549" y="0"/>
                </a:cubicBezTo>
              </a:path>
            </a:pathLst>
          </a:cu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l" defTabSz="1300460" hangingPunct="1"/>
            <a:endParaRPr lang="en-US" sz="2560" kern="1200">
              <a:latin typeface="Calibri"/>
            </a:endParaRPr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7714828" y="3422791"/>
            <a:ext cx="4328159" cy="2187787"/>
            <a:chOff x="3516" y="1221"/>
            <a:chExt cx="1917" cy="969"/>
          </a:xfrm>
        </p:grpSpPr>
        <p:sp>
          <p:nvSpPr>
            <p:cNvPr id="61461" name="Freeform 29"/>
            <p:cNvSpPr>
              <a:spLocks/>
            </p:cNvSpPr>
            <p:nvPr/>
          </p:nvSpPr>
          <p:spPr bwMode="auto">
            <a:xfrm>
              <a:off x="3516" y="1221"/>
              <a:ext cx="1371" cy="969"/>
            </a:xfrm>
            <a:custGeom>
              <a:avLst/>
              <a:gdLst>
                <a:gd name="T0" fmla="*/ 0 w 1371"/>
                <a:gd name="T1" fmla="*/ 0 h 969"/>
                <a:gd name="T2" fmla="*/ 277 w 1371"/>
                <a:gd name="T3" fmla="*/ 88 h 969"/>
                <a:gd name="T4" fmla="*/ 414 w 1371"/>
                <a:gd name="T5" fmla="*/ 228 h 969"/>
                <a:gd name="T6" fmla="*/ 525 w 1371"/>
                <a:gd name="T7" fmla="*/ 408 h 969"/>
                <a:gd name="T8" fmla="*/ 621 w 1371"/>
                <a:gd name="T9" fmla="*/ 537 h 969"/>
                <a:gd name="T10" fmla="*/ 752 w 1371"/>
                <a:gd name="T11" fmla="*/ 626 h 969"/>
                <a:gd name="T12" fmla="*/ 869 w 1371"/>
                <a:gd name="T13" fmla="*/ 665 h 969"/>
                <a:gd name="T14" fmla="*/ 1048 w 1371"/>
                <a:gd name="T15" fmla="*/ 712 h 969"/>
                <a:gd name="T16" fmla="*/ 1157 w 1371"/>
                <a:gd name="T17" fmla="*/ 774 h 969"/>
                <a:gd name="T18" fmla="*/ 1227 w 1371"/>
                <a:gd name="T19" fmla="*/ 836 h 969"/>
                <a:gd name="T20" fmla="*/ 1371 w 1371"/>
                <a:gd name="T21" fmla="*/ 969 h 9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71"/>
                <a:gd name="T34" fmla="*/ 0 h 969"/>
                <a:gd name="T35" fmla="*/ 1371 w 1371"/>
                <a:gd name="T36" fmla="*/ 969 h 9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71" h="969">
                  <a:moveTo>
                    <a:pt x="0" y="0"/>
                  </a:moveTo>
                  <a:cubicBezTo>
                    <a:pt x="47" y="15"/>
                    <a:pt x="208" y="50"/>
                    <a:pt x="277" y="88"/>
                  </a:cubicBezTo>
                  <a:cubicBezTo>
                    <a:pt x="346" y="126"/>
                    <a:pt x="373" y="175"/>
                    <a:pt x="414" y="228"/>
                  </a:cubicBezTo>
                  <a:cubicBezTo>
                    <a:pt x="455" y="281"/>
                    <a:pt x="491" y="357"/>
                    <a:pt x="525" y="408"/>
                  </a:cubicBezTo>
                  <a:cubicBezTo>
                    <a:pt x="559" y="459"/>
                    <a:pt x="583" y="501"/>
                    <a:pt x="621" y="537"/>
                  </a:cubicBezTo>
                  <a:cubicBezTo>
                    <a:pt x="659" y="573"/>
                    <a:pt x="711" y="605"/>
                    <a:pt x="752" y="626"/>
                  </a:cubicBezTo>
                  <a:cubicBezTo>
                    <a:pt x="793" y="647"/>
                    <a:pt x="820" y="651"/>
                    <a:pt x="869" y="665"/>
                  </a:cubicBezTo>
                  <a:cubicBezTo>
                    <a:pt x="918" y="679"/>
                    <a:pt x="1000" y="694"/>
                    <a:pt x="1048" y="712"/>
                  </a:cubicBezTo>
                  <a:cubicBezTo>
                    <a:pt x="1096" y="730"/>
                    <a:pt x="1127" y="753"/>
                    <a:pt x="1157" y="774"/>
                  </a:cubicBezTo>
                  <a:cubicBezTo>
                    <a:pt x="1187" y="795"/>
                    <a:pt x="1191" y="804"/>
                    <a:pt x="1227" y="836"/>
                  </a:cubicBezTo>
                  <a:cubicBezTo>
                    <a:pt x="1263" y="868"/>
                    <a:pt x="1341" y="941"/>
                    <a:pt x="1371" y="96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l" defTabSz="1300460" hangingPunct="1"/>
              <a:endParaRPr lang="en-US" sz="2560" kern="1200">
                <a:latin typeface="Calibri"/>
              </a:endParaRPr>
            </a:p>
          </p:txBody>
        </p:sp>
        <p:sp>
          <p:nvSpPr>
            <p:cNvPr id="61462" name="Freeform 30"/>
            <p:cNvSpPr>
              <a:spLocks/>
            </p:cNvSpPr>
            <p:nvPr/>
          </p:nvSpPr>
          <p:spPr bwMode="auto">
            <a:xfrm>
              <a:off x="4884" y="1383"/>
              <a:ext cx="549" cy="807"/>
            </a:xfrm>
            <a:custGeom>
              <a:avLst/>
              <a:gdLst>
                <a:gd name="T0" fmla="*/ 0 w 549"/>
                <a:gd name="T1" fmla="*/ 807 h 807"/>
                <a:gd name="T2" fmla="*/ 48 w 549"/>
                <a:gd name="T3" fmla="*/ 684 h 807"/>
                <a:gd name="T4" fmla="*/ 141 w 549"/>
                <a:gd name="T5" fmla="*/ 483 h 807"/>
                <a:gd name="T6" fmla="*/ 222 w 549"/>
                <a:gd name="T7" fmla="*/ 363 h 807"/>
                <a:gd name="T8" fmla="*/ 339 w 549"/>
                <a:gd name="T9" fmla="*/ 261 h 807"/>
                <a:gd name="T10" fmla="*/ 417 w 549"/>
                <a:gd name="T11" fmla="*/ 204 h 807"/>
                <a:gd name="T12" fmla="*/ 498 w 549"/>
                <a:gd name="T13" fmla="*/ 117 h 807"/>
                <a:gd name="T14" fmla="*/ 549 w 549"/>
                <a:gd name="T15" fmla="*/ 0 h 8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9"/>
                <a:gd name="T25" fmla="*/ 0 h 807"/>
                <a:gd name="T26" fmla="*/ 549 w 549"/>
                <a:gd name="T27" fmla="*/ 807 h 8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9" h="807">
                  <a:moveTo>
                    <a:pt x="0" y="807"/>
                  </a:moveTo>
                  <a:cubicBezTo>
                    <a:pt x="14" y="775"/>
                    <a:pt x="24" y="738"/>
                    <a:pt x="48" y="684"/>
                  </a:cubicBezTo>
                  <a:cubicBezTo>
                    <a:pt x="72" y="630"/>
                    <a:pt x="112" y="536"/>
                    <a:pt x="141" y="483"/>
                  </a:cubicBezTo>
                  <a:cubicBezTo>
                    <a:pt x="170" y="430"/>
                    <a:pt x="189" y="400"/>
                    <a:pt x="222" y="363"/>
                  </a:cubicBezTo>
                  <a:cubicBezTo>
                    <a:pt x="255" y="326"/>
                    <a:pt x="306" y="287"/>
                    <a:pt x="339" y="261"/>
                  </a:cubicBezTo>
                  <a:cubicBezTo>
                    <a:pt x="372" y="235"/>
                    <a:pt x="391" y="228"/>
                    <a:pt x="417" y="204"/>
                  </a:cubicBezTo>
                  <a:cubicBezTo>
                    <a:pt x="443" y="180"/>
                    <a:pt x="476" y="151"/>
                    <a:pt x="498" y="117"/>
                  </a:cubicBezTo>
                  <a:cubicBezTo>
                    <a:pt x="520" y="83"/>
                    <a:pt x="538" y="25"/>
                    <a:pt x="549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l" defTabSz="1300460" hangingPunct="1"/>
              <a:endParaRPr lang="en-US" sz="2560" kern="1200">
                <a:latin typeface="Calibri"/>
              </a:endParaRPr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7721601" y="3504071"/>
            <a:ext cx="4348480" cy="2187787"/>
            <a:chOff x="3516" y="1221"/>
            <a:chExt cx="1917" cy="969"/>
          </a:xfrm>
        </p:grpSpPr>
        <p:sp>
          <p:nvSpPr>
            <p:cNvPr id="61459" name="Freeform 32"/>
            <p:cNvSpPr>
              <a:spLocks/>
            </p:cNvSpPr>
            <p:nvPr/>
          </p:nvSpPr>
          <p:spPr bwMode="auto">
            <a:xfrm>
              <a:off x="3516" y="1221"/>
              <a:ext cx="1371" cy="969"/>
            </a:xfrm>
            <a:custGeom>
              <a:avLst/>
              <a:gdLst>
                <a:gd name="T0" fmla="*/ 0 w 1371"/>
                <a:gd name="T1" fmla="*/ 0 h 969"/>
                <a:gd name="T2" fmla="*/ 277 w 1371"/>
                <a:gd name="T3" fmla="*/ 88 h 969"/>
                <a:gd name="T4" fmla="*/ 414 w 1371"/>
                <a:gd name="T5" fmla="*/ 228 h 969"/>
                <a:gd name="T6" fmla="*/ 525 w 1371"/>
                <a:gd name="T7" fmla="*/ 408 h 969"/>
                <a:gd name="T8" fmla="*/ 621 w 1371"/>
                <a:gd name="T9" fmla="*/ 537 h 969"/>
                <a:gd name="T10" fmla="*/ 752 w 1371"/>
                <a:gd name="T11" fmla="*/ 626 h 969"/>
                <a:gd name="T12" fmla="*/ 869 w 1371"/>
                <a:gd name="T13" fmla="*/ 665 h 969"/>
                <a:gd name="T14" fmla="*/ 1048 w 1371"/>
                <a:gd name="T15" fmla="*/ 712 h 969"/>
                <a:gd name="T16" fmla="*/ 1157 w 1371"/>
                <a:gd name="T17" fmla="*/ 774 h 969"/>
                <a:gd name="T18" fmla="*/ 1227 w 1371"/>
                <a:gd name="T19" fmla="*/ 836 h 969"/>
                <a:gd name="T20" fmla="*/ 1371 w 1371"/>
                <a:gd name="T21" fmla="*/ 969 h 9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371"/>
                <a:gd name="T34" fmla="*/ 0 h 969"/>
                <a:gd name="T35" fmla="*/ 1371 w 1371"/>
                <a:gd name="T36" fmla="*/ 969 h 9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371" h="969">
                  <a:moveTo>
                    <a:pt x="0" y="0"/>
                  </a:moveTo>
                  <a:cubicBezTo>
                    <a:pt x="47" y="15"/>
                    <a:pt x="208" y="50"/>
                    <a:pt x="277" y="88"/>
                  </a:cubicBezTo>
                  <a:cubicBezTo>
                    <a:pt x="346" y="126"/>
                    <a:pt x="373" y="175"/>
                    <a:pt x="414" y="228"/>
                  </a:cubicBezTo>
                  <a:cubicBezTo>
                    <a:pt x="455" y="281"/>
                    <a:pt x="491" y="357"/>
                    <a:pt x="525" y="408"/>
                  </a:cubicBezTo>
                  <a:cubicBezTo>
                    <a:pt x="559" y="459"/>
                    <a:pt x="583" y="501"/>
                    <a:pt x="621" y="537"/>
                  </a:cubicBezTo>
                  <a:cubicBezTo>
                    <a:pt x="659" y="573"/>
                    <a:pt x="711" y="605"/>
                    <a:pt x="752" y="626"/>
                  </a:cubicBezTo>
                  <a:cubicBezTo>
                    <a:pt x="793" y="647"/>
                    <a:pt x="820" y="651"/>
                    <a:pt x="869" y="665"/>
                  </a:cubicBezTo>
                  <a:cubicBezTo>
                    <a:pt x="918" y="679"/>
                    <a:pt x="1000" y="694"/>
                    <a:pt x="1048" y="712"/>
                  </a:cubicBezTo>
                  <a:cubicBezTo>
                    <a:pt x="1096" y="730"/>
                    <a:pt x="1127" y="753"/>
                    <a:pt x="1157" y="774"/>
                  </a:cubicBezTo>
                  <a:cubicBezTo>
                    <a:pt x="1187" y="795"/>
                    <a:pt x="1191" y="804"/>
                    <a:pt x="1227" y="836"/>
                  </a:cubicBezTo>
                  <a:cubicBezTo>
                    <a:pt x="1263" y="868"/>
                    <a:pt x="1341" y="941"/>
                    <a:pt x="1371" y="969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l" defTabSz="1300460" hangingPunct="1"/>
              <a:endParaRPr lang="en-US" sz="2560" kern="1200">
                <a:latin typeface="Calibri"/>
              </a:endParaRPr>
            </a:p>
          </p:txBody>
        </p:sp>
        <p:sp>
          <p:nvSpPr>
            <p:cNvPr id="61460" name="Freeform 33"/>
            <p:cNvSpPr>
              <a:spLocks/>
            </p:cNvSpPr>
            <p:nvPr/>
          </p:nvSpPr>
          <p:spPr bwMode="auto">
            <a:xfrm>
              <a:off x="4884" y="1383"/>
              <a:ext cx="549" cy="807"/>
            </a:xfrm>
            <a:custGeom>
              <a:avLst/>
              <a:gdLst>
                <a:gd name="T0" fmla="*/ 0 w 549"/>
                <a:gd name="T1" fmla="*/ 807 h 807"/>
                <a:gd name="T2" fmla="*/ 48 w 549"/>
                <a:gd name="T3" fmla="*/ 684 h 807"/>
                <a:gd name="T4" fmla="*/ 141 w 549"/>
                <a:gd name="T5" fmla="*/ 483 h 807"/>
                <a:gd name="T6" fmla="*/ 222 w 549"/>
                <a:gd name="T7" fmla="*/ 363 h 807"/>
                <a:gd name="T8" fmla="*/ 339 w 549"/>
                <a:gd name="T9" fmla="*/ 261 h 807"/>
                <a:gd name="T10" fmla="*/ 417 w 549"/>
                <a:gd name="T11" fmla="*/ 204 h 807"/>
                <a:gd name="T12" fmla="*/ 498 w 549"/>
                <a:gd name="T13" fmla="*/ 117 h 807"/>
                <a:gd name="T14" fmla="*/ 549 w 549"/>
                <a:gd name="T15" fmla="*/ 0 h 80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49"/>
                <a:gd name="T25" fmla="*/ 0 h 807"/>
                <a:gd name="T26" fmla="*/ 549 w 549"/>
                <a:gd name="T27" fmla="*/ 807 h 80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49" h="807">
                  <a:moveTo>
                    <a:pt x="0" y="807"/>
                  </a:moveTo>
                  <a:cubicBezTo>
                    <a:pt x="14" y="775"/>
                    <a:pt x="24" y="738"/>
                    <a:pt x="48" y="684"/>
                  </a:cubicBezTo>
                  <a:cubicBezTo>
                    <a:pt x="72" y="630"/>
                    <a:pt x="112" y="536"/>
                    <a:pt x="141" y="483"/>
                  </a:cubicBezTo>
                  <a:cubicBezTo>
                    <a:pt x="170" y="430"/>
                    <a:pt x="189" y="400"/>
                    <a:pt x="222" y="363"/>
                  </a:cubicBezTo>
                  <a:cubicBezTo>
                    <a:pt x="255" y="326"/>
                    <a:pt x="306" y="287"/>
                    <a:pt x="339" y="261"/>
                  </a:cubicBezTo>
                  <a:cubicBezTo>
                    <a:pt x="372" y="235"/>
                    <a:pt x="391" y="228"/>
                    <a:pt x="417" y="204"/>
                  </a:cubicBezTo>
                  <a:cubicBezTo>
                    <a:pt x="443" y="180"/>
                    <a:pt x="476" y="151"/>
                    <a:pt x="498" y="117"/>
                  </a:cubicBezTo>
                  <a:cubicBezTo>
                    <a:pt x="520" y="83"/>
                    <a:pt x="538" y="25"/>
                    <a:pt x="549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l" defTabSz="1300460" hangingPunct="1"/>
              <a:endParaRPr lang="en-US" sz="2560" kern="1200">
                <a:latin typeface="Calibri"/>
              </a:endParaRPr>
            </a:p>
          </p:txBody>
        </p:sp>
      </p:grpSp>
      <p:sp>
        <p:nvSpPr>
          <p:cNvPr id="61457" name="Rectangle 40"/>
          <p:cNvSpPr>
            <a:spLocks noGrp="1" noChangeArrowheads="1"/>
          </p:cNvSpPr>
          <p:nvPr>
            <p:ph type="title"/>
          </p:nvPr>
        </p:nvSpPr>
        <p:spPr>
          <a:xfrm>
            <a:off x="325120" y="108373"/>
            <a:ext cx="12354560" cy="1192107"/>
          </a:xfrm>
        </p:spPr>
        <p:txBody>
          <a:bodyPr/>
          <a:lstStyle/>
          <a:p>
            <a:pPr eaLnBrk="1" hangingPunct="1"/>
            <a:r>
              <a:rPr lang="en-US" sz="4835" dirty="0">
                <a:latin typeface="Arial" charset="0"/>
              </a:rPr>
              <a:t>Why is this hard?</a:t>
            </a:r>
          </a:p>
        </p:txBody>
      </p:sp>
    </p:spTree>
    <p:extLst>
      <p:ext uri="{BB962C8B-B14F-4D97-AF65-F5344CB8AC3E}">
        <p14:creationId xmlns:p14="http://schemas.microsoft.com/office/powerpoint/2010/main" val="91242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0 at 10.39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373" y="31146"/>
            <a:ext cx="13004800" cy="973121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0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viewpoint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3" y="2275840"/>
            <a:ext cx="4064000" cy="4407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80" y="4226560"/>
            <a:ext cx="4064000" cy="5418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867" y="2059093"/>
            <a:ext cx="4064000" cy="53464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6748" y="8669867"/>
            <a:ext cx="3493713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hangingPunct="1"/>
            <a:r>
              <a:rPr lang="en-US" sz="2560" kern="1200" dirty="0">
                <a:solidFill>
                  <a:prstClr val="black"/>
                </a:solidFill>
                <a:latin typeface="Calibri"/>
              </a:rPr>
              <a:t>Michelangelo 1475-1564</a:t>
            </a:r>
          </a:p>
        </p:txBody>
      </p:sp>
    </p:spTree>
    <p:extLst>
      <p:ext uri="{BB962C8B-B14F-4D97-AF65-F5344CB8AC3E}">
        <p14:creationId xmlns:p14="http://schemas.microsoft.com/office/powerpoint/2010/main" val="699573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variable illumination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654"/>
            <a:ext cx="13004800" cy="52841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02200" y="9193299"/>
            <a:ext cx="3781869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hangingPunct="1"/>
            <a:r>
              <a:rPr lang="en-US" sz="2560" kern="1200" dirty="0">
                <a:solidFill>
                  <a:prstClr val="black"/>
                </a:solidFill>
                <a:latin typeface="Calibri"/>
              </a:rPr>
              <a:t>image credit: J. </a:t>
            </a:r>
            <a:r>
              <a:rPr lang="en-US" sz="2560" kern="1200" dirty="0" err="1">
                <a:solidFill>
                  <a:prstClr val="black"/>
                </a:solidFill>
                <a:latin typeface="Calibri"/>
              </a:rPr>
              <a:t>Koenderink</a:t>
            </a:r>
            <a:endParaRPr lang="en-US" sz="2560" kern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0641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Challenge: scale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94" y="0"/>
            <a:ext cx="5754216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2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deformation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13" y="3467947"/>
            <a:ext cx="4876800" cy="43791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280" y="3467947"/>
            <a:ext cx="5979218" cy="43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36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03" y="1931126"/>
            <a:ext cx="10192194" cy="589134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Deformation"/>
          <p:cNvSpPr txBox="1"/>
          <p:nvPr/>
        </p:nvSpPr>
        <p:spPr>
          <a:xfrm>
            <a:off x="5098988" y="8274050"/>
            <a:ext cx="28068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Deformation</a:t>
            </a:r>
          </a:p>
        </p:txBody>
      </p:sp>
    </p:spTree>
    <p:extLst>
      <p:ext uri="{BB962C8B-B14F-4D97-AF65-F5344CB8AC3E}">
        <p14:creationId xmlns:p14="http://schemas.microsoft.com/office/powerpoint/2010/main" val="120446701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787" y="0"/>
            <a:ext cx="7069646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73" y="108374"/>
            <a:ext cx="5852160" cy="205909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Challenge: Occlusion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359573" y="8994987"/>
            <a:ext cx="2164182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300460" hangingPunct="1"/>
            <a:r>
              <a:rPr lang="en-US" sz="2560" kern="1200" dirty="0">
                <a:solidFill>
                  <a:prstClr val="black"/>
                </a:solidFill>
                <a:latin typeface="Calibri"/>
              </a:rPr>
              <a:t>Magritte, 1957</a:t>
            </a:r>
          </a:p>
        </p:txBody>
      </p:sp>
    </p:spTree>
    <p:extLst>
      <p:ext uri="{BB962C8B-B14F-4D97-AF65-F5344CB8AC3E}">
        <p14:creationId xmlns:p14="http://schemas.microsoft.com/office/powerpoint/2010/main" val="317638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219200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Slide credits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40199" y="3320520"/>
            <a:ext cx="11924401" cy="3967584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Most of these slides were adapted from: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6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Kris </a:t>
            </a:r>
            <a:r>
              <a:rPr kumimoji="0" lang="en-US" sz="256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Kitani</a:t>
            </a: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(16-385, Spring 2017).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6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Noah Snavely (Cornell University).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560" dirty="0">
              <a:solidFill>
                <a:srgbClr val="000000"/>
              </a:solidFill>
              <a:latin typeface="Helvetica Light"/>
            </a:endParaRPr>
          </a:p>
          <a:p>
            <a:pPr marL="365771" indent="-365771">
              <a:buFont typeface="Arial" panose="020B0604020202020204" pitchFamily="34" charset="0"/>
              <a:buChar char="•"/>
              <a:defRPr/>
            </a:pPr>
            <a:r>
              <a:rPr lang="en-US" sz="2560" dirty="0">
                <a:solidFill>
                  <a:srgbClr val="000000"/>
                </a:solidFill>
              </a:rPr>
              <a:t>Fei-Fei Li (Stanford University).</a:t>
            </a:r>
          </a:p>
        </p:txBody>
      </p:sp>
    </p:spTree>
    <p:extLst>
      <p:ext uri="{BB962C8B-B14F-4D97-AF65-F5344CB8AC3E}">
        <p14:creationId xmlns:p14="http://schemas.microsoft.com/office/powerpoint/2010/main" val="42169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Occlusion"/>
          <p:cNvSpPr txBox="1"/>
          <p:nvPr/>
        </p:nvSpPr>
        <p:spPr>
          <a:xfrm>
            <a:off x="5570925" y="6064250"/>
            <a:ext cx="2324622" cy="647701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Occlusion</a:t>
            </a:r>
          </a:p>
        </p:txBody>
      </p:sp>
    </p:spTree>
    <p:extLst>
      <p:ext uri="{BB962C8B-B14F-4D97-AF65-F5344CB8AC3E}">
        <p14:creationId xmlns:p14="http://schemas.microsoft.com/office/powerpoint/2010/main" val="192626761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987" y="31746"/>
            <a:ext cx="11162453" cy="148548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Challenge: background clutter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653" y="1733974"/>
            <a:ext cx="6148642" cy="79112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17707" y="9103361"/>
            <a:ext cx="3251200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hangingPunct="1"/>
            <a:r>
              <a:rPr lang="en-US" sz="2560" kern="1200" dirty="0" err="1">
                <a:solidFill>
                  <a:prstClr val="black"/>
                </a:solidFill>
                <a:latin typeface="Calibri"/>
              </a:rPr>
              <a:t>Kilmeny</a:t>
            </a:r>
            <a:r>
              <a:rPr lang="en-US" sz="2560" kern="1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560" kern="1200" dirty="0" err="1">
                <a:solidFill>
                  <a:prstClr val="black"/>
                </a:solidFill>
                <a:latin typeface="Calibri"/>
              </a:rPr>
              <a:t>Niland</a:t>
            </a:r>
            <a:r>
              <a:rPr lang="en-US" sz="2560" kern="1200" dirty="0">
                <a:solidFill>
                  <a:prstClr val="black"/>
                </a:solidFill>
                <a:latin typeface="Calibri"/>
              </a:rPr>
              <a:t>. 1995</a:t>
            </a:r>
          </a:p>
        </p:txBody>
      </p:sp>
    </p:spTree>
    <p:extLst>
      <p:ext uri="{BB962C8B-B14F-4D97-AF65-F5344CB8AC3E}">
        <p14:creationId xmlns:p14="http://schemas.microsoft.com/office/powerpoint/2010/main" val="4074776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9421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Background clutter"/>
          <p:cNvSpPr txBox="1"/>
          <p:nvPr/>
        </p:nvSpPr>
        <p:spPr>
          <a:xfrm>
            <a:off x="4916385" y="9057006"/>
            <a:ext cx="807782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r"/>
            <a:r>
              <a:rPr lang="en-US" dirty="0"/>
              <a:t>Challenge: </a:t>
            </a:r>
            <a:r>
              <a:rPr dirty="0"/>
              <a:t>Background clutter</a:t>
            </a:r>
          </a:p>
        </p:txBody>
      </p:sp>
    </p:spTree>
    <p:extLst>
      <p:ext uri="{BB962C8B-B14F-4D97-AF65-F5344CB8AC3E}">
        <p14:creationId xmlns:p14="http://schemas.microsoft.com/office/powerpoint/2010/main" val="31177495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650240" y="108373"/>
            <a:ext cx="11704320" cy="1625600"/>
          </a:xfrm>
        </p:spPr>
        <p:txBody>
          <a:bodyPr/>
          <a:lstStyle/>
          <a:p>
            <a:pPr algn="l" eaLnBrk="1" hangingPunct="1"/>
            <a:r>
              <a:rPr lang="en-US" sz="4551" dirty="0">
                <a:latin typeface="Arial" charset="0"/>
              </a:rPr>
              <a:t>Challenge: intra-class variations</a:t>
            </a:r>
          </a:p>
        </p:txBody>
      </p:sp>
      <p:pic>
        <p:nvPicPr>
          <p:cNvPr id="62467" name="Picture 4" descr="chai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9" b="9891"/>
          <a:stretch>
            <a:fillRect/>
          </a:stretch>
        </p:blipFill>
        <p:spPr bwMode="auto">
          <a:xfrm>
            <a:off x="758614" y="5840872"/>
            <a:ext cx="2637084" cy="335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8" name="Picture 5" descr="splash-chai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627" y="1733973"/>
            <a:ext cx="46736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6" descr="eamesloungechai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7" y="1733974"/>
            <a:ext cx="3187982" cy="3481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7" descr="Wagner in Leis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87" y="6274365"/>
            <a:ext cx="4551680" cy="2860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1" name="Picture 8" descr="Bertoi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1" t="11476" b="14754"/>
          <a:stretch>
            <a:fillRect/>
          </a:stretch>
        </p:blipFill>
        <p:spPr bwMode="auto">
          <a:xfrm>
            <a:off x="9103360" y="5635414"/>
            <a:ext cx="3684693" cy="356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2472" name="Object 9"/>
          <p:cNvGraphicFramePr>
            <a:graphicFrameLocks noGrp="1" noChangeAspect="1"/>
          </p:cNvGraphicFramePr>
          <p:nvPr>
            <p:ph idx="1"/>
          </p:nvPr>
        </p:nvGraphicFramePr>
        <p:xfrm>
          <a:off x="4118187" y="1733974"/>
          <a:ext cx="3576320" cy="3463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Image" r:id="rId9" imgW="8431746" imgH="8165079" progId="">
                  <p:embed/>
                </p:oleObj>
              </mc:Choice>
              <mc:Fallback>
                <p:oleObj name="Image" r:id="rId9" imgW="8431746" imgH="8165079" progId="">
                  <p:embed/>
                  <p:pic>
                    <p:nvPicPr>
                      <p:cNvPr id="62472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8187" y="1733974"/>
                        <a:ext cx="3576320" cy="3463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078720" y="9360747"/>
            <a:ext cx="2926080" cy="355034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 defTabSz="1300460" hangingPunct="1">
              <a:defRPr/>
            </a:pPr>
            <a:r>
              <a:rPr lang="en-US" sz="1707" dirty="0">
                <a:solidFill>
                  <a:prstClr val="black"/>
                </a:solidFill>
              </a:rPr>
              <a:t>Svetlana Lazebnik</a:t>
            </a:r>
          </a:p>
        </p:txBody>
      </p:sp>
    </p:spTree>
    <p:extLst>
      <p:ext uri="{BB962C8B-B14F-4D97-AF65-F5344CB8AC3E}">
        <p14:creationId xmlns:p14="http://schemas.microsoft.com/office/powerpoint/2010/main" val="15362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ommon approac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Common approaches</a:t>
            </a:r>
          </a:p>
        </p:txBody>
      </p:sp>
    </p:spTree>
    <p:extLst>
      <p:ext uri="{BB962C8B-B14F-4D97-AF65-F5344CB8AC3E}">
        <p14:creationId xmlns:p14="http://schemas.microsoft.com/office/powerpoint/2010/main" val="419969782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patial…"/>
          <p:cNvSpPr txBox="1"/>
          <p:nvPr/>
        </p:nvSpPr>
        <p:spPr>
          <a:xfrm>
            <a:off x="4567530" y="5901802"/>
            <a:ext cx="381000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Spatial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reasoning</a:t>
            </a:r>
          </a:p>
        </p:txBody>
      </p:sp>
      <p:sp>
        <p:nvSpPr>
          <p:cNvPr id="218" name="Window classification"/>
          <p:cNvSpPr txBox="1"/>
          <p:nvPr/>
        </p:nvSpPr>
        <p:spPr>
          <a:xfrm>
            <a:off x="8541797" y="5901802"/>
            <a:ext cx="381000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Window classification</a:t>
            </a:r>
          </a:p>
        </p:txBody>
      </p:sp>
      <p:grpSp>
        <p:nvGrpSpPr>
          <p:cNvPr id="225" name="Group"/>
          <p:cNvGrpSpPr/>
          <p:nvPr/>
        </p:nvGrpSpPr>
        <p:grpSpPr>
          <a:xfrm>
            <a:off x="8541797" y="2685250"/>
            <a:ext cx="3725335" cy="2794001"/>
            <a:chOff x="0" y="0"/>
            <a:chExt cx="3725333" cy="2794000"/>
          </a:xfrm>
        </p:grpSpPr>
        <p:pic>
          <p:nvPicPr>
            <p:cNvPr id="219" name="SharingRoad.jpg" descr="SharingRoa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725334" cy="279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Square"/>
            <p:cNvSpPr/>
            <p:nvPr/>
          </p:nvSpPr>
          <p:spPr>
            <a:xfrm>
              <a:off x="130713" y="130713"/>
              <a:ext cx="784282" cy="784282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roup"/>
            <p:cNvGrpSpPr/>
            <p:nvPr/>
          </p:nvGrpSpPr>
          <p:grpSpPr>
            <a:xfrm>
              <a:off x="2091415" y="1045707"/>
              <a:ext cx="1503205" cy="914995"/>
              <a:chOff x="0" y="0"/>
              <a:chExt cx="1503204" cy="914994"/>
            </a:xfrm>
          </p:grpSpPr>
          <p:sp>
            <p:nvSpPr>
              <p:cNvPr id="221" name="Rectangle"/>
              <p:cNvSpPr/>
              <p:nvPr/>
            </p:nvSpPr>
            <p:spPr>
              <a:xfrm>
                <a:off x="718923" y="261426"/>
                <a:ext cx="784282" cy="653569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Rectangle"/>
              <p:cNvSpPr/>
              <p:nvPr/>
            </p:nvSpPr>
            <p:spPr>
              <a:xfrm>
                <a:off x="522853" y="130713"/>
                <a:ext cx="784282" cy="65356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Rectangle"/>
              <p:cNvSpPr/>
              <p:nvPr/>
            </p:nvSpPr>
            <p:spPr>
              <a:xfrm>
                <a:off x="-1" y="-1"/>
                <a:ext cx="457499" cy="326785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6" name="Group"/>
          <p:cNvGrpSpPr/>
          <p:nvPr/>
        </p:nvGrpSpPr>
        <p:grpSpPr>
          <a:xfrm>
            <a:off x="4632379" y="2662760"/>
            <a:ext cx="3667603" cy="2794001"/>
            <a:chOff x="0" y="0"/>
            <a:chExt cx="3667602" cy="2794000"/>
          </a:xfrm>
        </p:grpSpPr>
        <p:pic>
          <p:nvPicPr>
            <p:cNvPr id="226" name="montage-bw-scale" descr="montage-bw-scale"/>
            <p:cNvPicPr>
              <a:picLocks noChangeAspect="1"/>
            </p:cNvPicPr>
            <p:nvPr/>
          </p:nvPicPr>
          <p:blipFill>
            <a:blip r:embed="rId3"/>
            <a:srcRect l="58280" r="11915" b="60832"/>
            <a:stretch>
              <a:fillRect/>
            </a:stretch>
          </p:blipFill>
          <p:spPr>
            <a:xfrm>
              <a:off x="0" y="0"/>
              <a:ext cx="3667603" cy="279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32" name="Group"/>
            <p:cNvGrpSpPr/>
            <p:nvPr/>
          </p:nvGrpSpPr>
          <p:grpSpPr>
            <a:xfrm>
              <a:off x="244506" y="697863"/>
              <a:ext cx="3142933" cy="1571467"/>
              <a:chOff x="0" y="0"/>
              <a:chExt cx="3142931" cy="1571465"/>
            </a:xfrm>
          </p:grpSpPr>
          <p:sp>
            <p:nvSpPr>
              <p:cNvPr id="227" name="Square"/>
              <p:cNvSpPr/>
              <p:nvPr/>
            </p:nvSpPr>
            <p:spPr>
              <a:xfrm>
                <a:off x="1920680" y="873036"/>
                <a:ext cx="349215" cy="349216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Square"/>
              <p:cNvSpPr/>
              <p:nvPr/>
            </p:nvSpPr>
            <p:spPr>
              <a:xfrm>
                <a:off x="2619109" y="1047643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Square"/>
              <p:cNvSpPr/>
              <p:nvPr/>
            </p:nvSpPr>
            <p:spPr>
              <a:xfrm>
                <a:off x="2269894" y="-1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Square"/>
              <p:cNvSpPr/>
              <p:nvPr/>
            </p:nvSpPr>
            <p:spPr>
              <a:xfrm>
                <a:off x="873036" y="174607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Square"/>
              <p:cNvSpPr/>
              <p:nvPr/>
            </p:nvSpPr>
            <p:spPr>
              <a:xfrm>
                <a:off x="-1" y="349214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3" name="Line"/>
            <p:cNvSpPr/>
            <p:nvPr/>
          </p:nvSpPr>
          <p:spPr>
            <a:xfrm>
              <a:off x="489013" y="1344787"/>
              <a:ext cx="2567323" cy="611268"/>
            </a:xfrm>
            <a:prstGeom prst="line">
              <a:avLst/>
            </a:prstGeom>
            <a:noFill/>
            <a:ln w="28575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34" name="Line"/>
            <p:cNvSpPr/>
            <p:nvPr/>
          </p:nvSpPr>
          <p:spPr>
            <a:xfrm flipH="1" flipV="1">
              <a:off x="2689575" y="978027"/>
              <a:ext cx="366761" cy="978028"/>
            </a:xfrm>
            <a:prstGeom prst="line">
              <a:avLst/>
            </a:prstGeom>
            <a:noFill/>
            <a:ln w="28575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35" name="Line"/>
            <p:cNvSpPr/>
            <p:nvPr/>
          </p:nvSpPr>
          <p:spPr>
            <a:xfrm flipH="1">
              <a:off x="489013" y="978027"/>
              <a:ext cx="2200563" cy="366761"/>
            </a:xfrm>
            <a:prstGeom prst="line">
              <a:avLst/>
            </a:prstGeom>
            <a:noFill/>
            <a:ln w="28575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pic>
        <p:nvPicPr>
          <p:cNvPr id="2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64" y="2662760"/>
            <a:ext cx="3732800" cy="2794001"/>
          </a:xfrm>
          <a:prstGeom prst="rect">
            <a:avLst/>
          </a:prstGeom>
          <a:ln>
            <a:solidFill>
              <a:srgbClr val="A6AAA9"/>
            </a:solidFill>
            <a:miter lim="400000"/>
          </a:ln>
        </p:spPr>
      </p:pic>
      <p:sp>
        <p:nvSpPr>
          <p:cNvPr id="238" name="Feature Matching"/>
          <p:cNvSpPr txBox="1"/>
          <p:nvPr/>
        </p:nvSpPr>
        <p:spPr>
          <a:xfrm>
            <a:off x="1113451" y="5901802"/>
            <a:ext cx="282142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Feature Matching</a:t>
            </a:r>
          </a:p>
        </p:txBody>
      </p:sp>
      <p:sp>
        <p:nvSpPr>
          <p:cNvPr id="239" name="Common approaches:…"/>
          <p:cNvSpPr txBox="1">
            <a:spLocks noGrp="1"/>
          </p:cNvSpPr>
          <p:nvPr>
            <p:ph type="title" idx="4294967295"/>
          </p:nvPr>
        </p:nvSpPr>
        <p:spPr>
          <a:xfrm>
            <a:off x="1233780" y="502623"/>
            <a:ext cx="10464801" cy="146075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27152">
              <a:defRPr sz="4480"/>
            </a:pPr>
            <a:r>
              <a:t>Common approaches: </a:t>
            </a:r>
          </a:p>
          <a:p>
            <a:pPr defTabSz="327152">
              <a:defRPr sz="4480"/>
            </a:pPr>
            <a:r>
              <a:t>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200042939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eature match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Feature matching</a:t>
            </a:r>
          </a:p>
        </p:txBody>
      </p:sp>
    </p:spTree>
    <p:extLst>
      <p:ext uri="{BB962C8B-B14F-4D97-AF65-F5344CB8AC3E}">
        <p14:creationId xmlns:p14="http://schemas.microsoft.com/office/powerpoint/2010/main" val="400741695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4076700"/>
            <a:ext cx="1524000" cy="1574800"/>
          </a:xfrm>
          <a:prstGeom prst="rect">
            <a:avLst/>
          </a:prstGeom>
        </p:spPr>
      </p:pic>
      <p:pic>
        <p:nvPicPr>
          <p:cNvPr id="244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273300"/>
            <a:ext cx="1549400" cy="1574800"/>
          </a:xfrm>
          <a:prstGeom prst="rect">
            <a:avLst/>
          </a:prstGeom>
        </p:spPr>
      </p:pic>
      <p:pic>
        <p:nvPicPr>
          <p:cNvPr id="245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0" y="5880100"/>
            <a:ext cx="1524000" cy="1600200"/>
          </a:xfrm>
          <a:prstGeom prst="rect">
            <a:avLst/>
          </a:prstGeom>
        </p:spPr>
      </p:pic>
      <p:pic>
        <p:nvPicPr>
          <p:cNvPr id="246" name="Image" descr="Imag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0" y="2273300"/>
            <a:ext cx="1524000" cy="1574800"/>
          </a:xfrm>
          <a:prstGeom prst="rect">
            <a:avLst/>
          </a:prstGeom>
        </p:spPr>
      </p:pic>
      <p:pic>
        <p:nvPicPr>
          <p:cNvPr id="247" name="Image" descr="Imag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11600" y="2273300"/>
            <a:ext cx="1524000" cy="1574800"/>
          </a:xfrm>
          <a:prstGeom prst="rect">
            <a:avLst/>
          </a:prstGeom>
        </p:spPr>
      </p:pic>
      <p:pic>
        <p:nvPicPr>
          <p:cNvPr id="248" name="Image" descr="Imag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80100" y="4076700"/>
            <a:ext cx="1524000" cy="1574800"/>
          </a:xfrm>
          <a:prstGeom prst="rect">
            <a:avLst/>
          </a:prstGeom>
        </p:spPr>
      </p:pic>
      <p:pic>
        <p:nvPicPr>
          <p:cNvPr id="249" name="Image" descr="Imag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854950" y="4076700"/>
            <a:ext cx="1524000" cy="1574800"/>
          </a:xfrm>
          <a:prstGeom prst="rect">
            <a:avLst/>
          </a:prstGeom>
        </p:spPr>
      </p:pic>
      <p:pic>
        <p:nvPicPr>
          <p:cNvPr id="250" name="Image" descr="Imag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80100" y="5880100"/>
            <a:ext cx="1524000" cy="1574800"/>
          </a:xfrm>
          <a:prstGeom prst="rect">
            <a:avLst/>
          </a:prstGeom>
        </p:spPr>
      </p:pic>
      <p:pic>
        <p:nvPicPr>
          <p:cNvPr id="251" name="Image" descr="Imag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854950" y="5880100"/>
            <a:ext cx="1524000" cy="1574800"/>
          </a:xfrm>
          <a:prstGeom prst="rect">
            <a:avLst/>
          </a:prstGeom>
        </p:spPr>
      </p:pic>
      <p:pic>
        <p:nvPicPr>
          <p:cNvPr id="252" name="Image" descr="Imag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817100" y="2273300"/>
            <a:ext cx="1524000" cy="1574800"/>
          </a:xfrm>
          <a:prstGeom prst="rect">
            <a:avLst/>
          </a:prstGeom>
        </p:spPr>
      </p:pic>
      <p:pic>
        <p:nvPicPr>
          <p:cNvPr id="253" name="Image" descr="Imag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943100" y="4076700"/>
            <a:ext cx="1524000" cy="1574800"/>
          </a:xfrm>
          <a:prstGeom prst="rect">
            <a:avLst/>
          </a:prstGeom>
        </p:spPr>
      </p:pic>
      <p:pic>
        <p:nvPicPr>
          <p:cNvPr id="254" name="Image" descr="Image"/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9817100" y="4076700"/>
            <a:ext cx="1524000" cy="1574800"/>
          </a:xfrm>
          <a:prstGeom prst="rect">
            <a:avLst/>
          </a:prstGeom>
        </p:spPr>
      </p:pic>
      <p:pic>
        <p:nvPicPr>
          <p:cNvPr id="255" name="Image" descr="Image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823450" y="5880100"/>
            <a:ext cx="1524000" cy="1574800"/>
          </a:xfrm>
          <a:prstGeom prst="rect">
            <a:avLst/>
          </a:prstGeom>
        </p:spPr>
      </p:pic>
      <p:pic>
        <p:nvPicPr>
          <p:cNvPr id="256" name="Image" descr="Imag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943100" y="5880100"/>
            <a:ext cx="1524000" cy="1574800"/>
          </a:xfrm>
          <a:prstGeom prst="rect">
            <a:avLst/>
          </a:prstGeom>
        </p:spPr>
      </p:pic>
      <p:pic>
        <p:nvPicPr>
          <p:cNvPr id="257" name="Image" descr="Imag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943100" y="2273300"/>
            <a:ext cx="1524000" cy="1574800"/>
          </a:xfrm>
          <a:prstGeom prst="rect">
            <a:avLst/>
          </a:prstGeom>
        </p:spPr>
      </p:pic>
      <p:sp>
        <p:nvSpPr>
          <p:cNvPr id="258" name="What object do these parts belong to?"/>
          <p:cNvSpPr txBox="1"/>
          <p:nvPr/>
        </p:nvSpPr>
        <p:spPr>
          <a:xfrm>
            <a:off x="2540533" y="1276350"/>
            <a:ext cx="79237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 object do these parts belong to?</a:t>
            </a:r>
          </a:p>
        </p:txBody>
      </p:sp>
    </p:spTree>
    <p:extLst>
      <p:ext uri="{BB962C8B-B14F-4D97-AF65-F5344CB8AC3E}">
        <p14:creationId xmlns:p14="http://schemas.microsoft.com/office/powerpoint/2010/main" val="255447994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3263" y="3910598"/>
            <a:ext cx="7851125" cy="5876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590891"/>
            <a:ext cx="1524000" cy="1574801"/>
          </a:xfrm>
          <a:prstGeom prst="rect">
            <a:avLst/>
          </a:prstGeom>
        </p:spPr>
      </p:pic>
      <p:pic>
        <p:nvPicPr>
          <p:cNvPr id="262" name="Image" descr="Imag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20150" y="793841"/>
            <a:ext cx="1549400" cy="1574801"/>
          </a:xfrm>
          <a:prstGeom prst="rect">
            <a:avLst/>
          </a:prstGeom>
        </p:spPr>
      </p:pic>
      <p:pic>
        <p:nvPicPr>
          <p:cNvPr id="263" name="Image" descr="Imag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961768" y="4375241"/>
            <a:ext cx="1524001" cy="1600201"/>
          </a:xfrm>
          <a:prstGeom prst="rect">
            <a:avLst/>
          </a:prstGeom>
        </p:spPr>
      </p:pic>
      <p:pic>
        <p:nvPicPr>
          <p:cNvPr id="264" name="Image" descr="Imag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500" y="793841"/>
            <a:ext cx="1524000" cy="1574801"/>
          </a:xfrm>
          <a:prstGeom prst="rect">
            <a:avLst/>
          </a:prstGeom>
        </p:spPr>
      </p:pic>
      <p:pic>
        <p:nvPicPr>
          <p:cNvPr id="265" name="Image" descr="Imag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793841"/>
            <a:ext cx="1524000" cy="1574801"/>
          </a:xfrm>
          <a:prstGeom prst="rect">
            <a:avLst/>
          </a:prstGeom>
        </p:spPr>
      </p:pic>
      <p:pic>
        <p:nvPicPr>
          <p:cNvPr id="266" name="Image" descr="Imag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50" y="2590891"/>
            <a:ext cx="1524000" cy="1574801"/>
          </a:xfrm>
          <a:prstGeom prst="rect">
            <a:avLst/>
          </a:prstGeom>
        </p:spPr>
      </p:pic>
      <p:pic>
        <p:nvPicPr>
          <p:cNvPr id="267" name="Image" descr="Imag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0731500" y="2590891"/>
            <a:ext cx="1524000" cy="1574801"/>
          </a:xfrm>
          <a:prstGeom prst="rect">
            <a:avLst/>
          </a:prstGeom>
        </p:spPr>
      </p:pic>
      <p:pic>
        <p:nvPicPr>
          <p:cNvPr id="268" name="Image" descr="Imag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832850" y="4387941"/>
            <a:ext cx="1524000" cy="1574801"/>
          </a:xfrm>
          <a:prstGeom prst="rect">
            <a:avLst/>
          </a:prstGeom>
        </p:spPr>
      </p:pic>
      <p:pic>
        <p:nvPicPr>
          <p:cNvPr id="269" name="Image" descr="Imag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0731500" y="4387941"/>
            <a:ext cx="1524000" cy="1574801"/>
          </a:xfrm>
          <a:prstGeom prst="rect">
            <a:avLst/>
          </a:prstGeom>
        </p:spPr>
      </p:pic>
      <p:sp>
        <p:nvSpPr>
          <p:cNvPr id="270" name="a collection of local features…"/>
          <p:cNvSpPr txBox="1"/>
          <p:nvPr/>
        </p:nvSpPr>
        <p:spPr>
          <a:xfrm>
            <a:off x="6619163" y="5864270"/>
            <a:ext cx="5951374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local features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(bag-of-features)</a:t>
            </a:r>
          </a:p>
        </p:txBody>
      </p:sp>
      <p:sp>
        <p:nvSpPr>
          <p:cNvPr id="271" name="An object as"/>
          <p:cNvSpPr txBox="1"/>
          <p:nvPr/>
        </p:nvSpPr>
        <p:spPr>
          <a:xfrm>
            <a:off x="634339" y="3451270"/>
            <a:ext cx="26810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object as</a:t>
            </a:r>
          </a:p>
        </p:txBody>
      </p:sp>
      <p:pic>
        <p:nvPicPr>
          <p:cNvPr id="276" name="Connection Line" descr="Connection 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245390" y="1454188"/>
            <a:ext cx="4259082" cy="2026625"/>
          </a:xfrm>
          <a:prstGeom prst="rect">
            <a:avLst/>
          </a:prstGeom>
        </p:spPr>
      </p:pic>
      <p:sp>
        <p:nvSpPr>
          <p:cNvPr id="273" name="Some local feature are very informative"/>
          <p:cNvSpPr txBox="1"/>
          <p:nvPr/>
        </p:nvSpPr>
        <p:spPr>
          <a:xfrm>
            <a:off x="431856" y="527784"/>
            <a:ext cx="3773087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800">
                <a:solidFill>
                  <a:schemeClr val="accent2"/>
                </a:solidFill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Some local feature are very informative</a:t>
            </a:r>
          </a:p>
        </p:txBody>
      </p:sp>
      <p:sp>
        <p:nvSpPr>
          <p:cNvPr id="274" name="Are the positions of the parts important?"/>
          <p:cNvSpPr txBox="1"/>
          <p:nvPr/>
        </p:nvSpPr>
        <p:spPr>
          <a:xfrm>
            <a:off x="6197483" y="8409715"/>
            <a:ext cx="64646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Are the positions of the parts important?</a:t>
            </a:r>
          </a:p>
        </p:txBody>
      </p:sp>
      <p:sp>
        <p:nvSpPr>
          <p:cNvPr id="275" name="deals well with occlusion…"/>
          <p:cNvSpPr txBox="1"/>
          <p:nvPr/>
        </p:nvSpPr>
        <p:spPr>
          <a:xfrm>
            <a:off x="7472015" y="7009993"/>
            <a:ext cx="391554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5722" marR="0" lvl="0" indent="-345722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deals well with occlusion</a:t>
            </a:r>
          </a:p>
          <a:p>
            <a:pPr marL="345722" marR="0" lvl="0" indent="-345722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scale invariant</a:t>
            </a:r>
          </a:p>
          <a:p>
            <a:pPr marL="345722" marR="0" lvl="0" indent="-345722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rotation invariant</a:t>
            </a:r>
          </a:p>
        </p:txBody>
      </p:sp>
    </p:spTree>
    <p:extLst>
      <p:ext uri="{BB962C8B-B14F-4D97-AF65-F5344CB8AC3E}">
        <p14:creationId xmlns:p14="http://schemas.microsoft.com/office/powerpoint/2010/main" val="236895132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not use SIFT matching for everything?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Works well for object </a:t>
            </a:r>
            <a:r>
              <a:rPr lang="en-US" i="1" dirty="0"/>
              <a:t>instances</a:t>
            </a: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Not great for generic object </a:t>
            </a:r>
            <a:r>
              <a:rPr lang="en-US" i="1" dirty="0"/>
              <a:t>categories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424854" y="2922211"/>
            <a:ext cx="5827002" cy="2744168"/>
            <a:chOff x="1704975" y="2054679"/>
            <a:chExt cx="4097111" cy="1929493"/>
          </a:xfrm>
        </p:grpSpPr>
        <p:pic>
          <p:nvPicPr>
            <p:cNvPr id="1351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04975" y="2188028"/>
              <a:ext cx="1143572" cy="1752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71108" y="2054679"/>
              <a:ext cx="1929493" cy="1929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80881" y="2236335"/>
              <a:ext cx="921205" cy="1681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Group 14"/>
          <p:cNvGrpSpPr/>
          <p:nvPr/>
        </p:nvGrpSpPr>
        <p:grpSpPr>
          <a:xfrm>
            <a:off x="1796872" y="6567232"/>
            <a:ext cx="7631609" cy="2938971"/>
            <a:chOff x="1263425" y="4617585"/>
            <a:chExt cx="5365975" cy="2066464"/>
          </a:xfrm>
        </p:grpSpPr>
        <p:pic>
          <p:nvPicPr>
            <p:cNvPr id="135177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63425" y="4692425"/>
              <a:ext cx="1653948" cy="1653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8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16034" y="4617585"/>
              <a:ext cx="1445079" cy="2066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9" name="Picture 11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74746" y="4633232"/>
              <a:ext cx="1854654" cy="1854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72847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at do we mean by ‘object recognition’?"/>
          <p:cNvSpPr txBox="1">
            <a:spLocks noGrp="1"/>
          </p:cNvSpPr>
          <p:nvPr>
            <p:ph type="title"/>
          </p:nvPr>
        </p:nvSpPr>
        <p:spPr>
          <a:xfrm>
            <a:off x="2988617" y="3797300"/>
            <a:ext cx="7027566" cy="2159000"/>
          </a:xfrm>
          <a:prstGeom prst="rect">
            <a:avLst/>
          </a:prstGeom>
        </p:spPr>
        <p:txBody>
          <a:bodyPr/>
          <a:lstStyle>
            <a:lvl1pPr>
              <a:defRPr sz="4600"/>
            </a:lvl1pPr>
          </a:lstStyle>
          <a:p>
            <a:r>
              <a:rPr dirty="0"/>
              <a:t>What do we mean by ‘</a:t>
            </a:r>
            <a:r>
              <a:rPr lang="en-US" dirty="0"/>
              <a:t>semantic vision</a:t>
            </a:r>
            <a:r>
              <a:rPr dirty="0"/>
              <a:t>’?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ro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Pros</a:t>
            </a:r>
          </a:p>
          <a:p>
            <a:pPr lvl="1"/>
            <a:r>
              <a:t>Simple</a:t>
            </a:r>
          </a:p>
          <a:p>
            <a:pPr lvl="1"/>
            <a:r>
              <a:t>Efficient algorithms</a:t>
            </a:r>
          </a:p>
          <a:p>
            <a:pPr lvl="1"/>
            <a:r>
              <a:t>Robust to deformations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Cons</a:t>
            </a:r>
          </a:p>
          <a:p>
            <a:pPr lvl="1"/>
            <a:r>
              <a:t>No spatial reasoning</a:t>
            </a:r>
          </a:p>
        </p:txBody>
      </p:sp>
    </p:spTree>
    <p:extLst>
      <p:ext uri="{BB962C8B-B14F-4D97-AF65-F5344CB8AC3E}">
        <p14:creationId xmlns:p14="http://schemas.microsoft.com/office/powerpoint/2010/main" val="402740486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patial…"/>
          <p:cNvSpPr txBox="1"/>
          <p:nvPr/>
        </p:nvSpPr>
        <p:spPr>
          <a:xfrm>
            <a:off x="4567530" y="5901802"/>
            <a:ext cx="381000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Spatial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reasoning</a:t>
            </a:r>
          </a:p>
        </p:txBody>
      </p:sp>
      <p:sp>
        <p:nvSpPr>
          <p:cNvPr id="282" name="Window classification"/>
          <p:cNvSpPr txBox="1"/>
          <p:nvPr/>
        </p:nvSpPr>
        <p:spPr>
          <a:xfrm>
            <a:off x="8541797" y="5901802"/>
            <a:ext cx="381000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Window classification</a:t>
            </a:r>
          </a:p>
        </p:txBody>
      </p:sp>
      <p:grpSp>
        <p:nvGrpSpPr>
          <p:cNvPr id="289" name="Group"/>
          <p:cNvGrpSpPr/>
          <p:nvPr/>
        </p:nvGrpSpPr>
        <p:grpSpPr>
          <a:xfrm>
            <a:off x="8541797" y="2685250"/>
            <a:ext cx="3725335" cy="2794001"/>
            <a:chOff x="0" y="0"/>
            <a:chExt cx="3725333" cy="2794000"/>
          </a:xfrm>
        </p:grpSpPr>
        <p:pic>
          <p:nvPicPr>
            <p:cNvPr id="283" name="SharingRoad.jpg" descr="SharingRoa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725334" cy="279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4" name="Square"/>
            <p:cNvSpPr/>
            <p:nvPr/>
          </p:nvSpPr>
          <p:spPr>
            <a:xfrm>
              <a:off x="130713" y="130713"/>
              <a:ext cx="784282" cy="784282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8" name="Group"/>
            <p:cNvGrpSpPr/>
            <p:nvPr/>
          </p:nvGrpSpPr>
          <p:grpSpPr>
            <a:xfrm>
              <a:off x="2091415" y="1045707"/>
              <a:ext cx="1503205" cy="914995"/>
              <a:chOff x="0" y="0"/>
              <a:chExt cx="1503204" cy="914994"/>
            </a:xfrm>
          </p:grpSpPr>
          <p:sp>
            <p:nvSpPr>
              <p:cNvPr id="285" name="Rectangle"/>
              <p:cNvSpPr/>
              <p:nvPr/>
            </p:nvSpPr>
            <p:spPr>
              <a:xfrm>
                <a:off x="718923" y="261426"/>
                <a:ext cx="784282" cy="653569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Rectangle"/>
              <p:cNvSpPr/>
              <p:nvPr/>
            </p:nvSpPr>
            <p:spPr>
              <a:xfrm>
                <a:off x="522853" y="130713"/>
                <a:ext cx="784282" cy="65356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Rectangle"/>
              <p:cNvSpPr/>
              <p:nvPr/>
            </p:nvSpPr>
            <p:spPr>
              <a:xfrm>
                <a:off x="-1" y="-1"/>
                <a:ext cx="457499" cy="326785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0" name="Group"/>
          <p:cNvGrpSpPr/>
          <p:nvPr/>
        </p:nvGrpSpPr>
        <p:grpSpPr>
          <a:xfrm>
            <a:off x="4632379" y="2662760"/>
            <a:ext cx="3667603" cy="2794001"/>
            <a:chOff x="0" y="0"/>
            <a:chExt cx="3667602" cy="2794000"/>
          </a:xfrm>
        </p:grpSpPr>
        <p:pic>
          <p:nvPicPr>
            <p:cNvPr id="290" name="montage-bw-scale" descr="montage-bw-scale"/>
            <p:cNvPicPr>
              <a:picLocks noChangeAspect="1"/>
            </p:cNvPicPr>
            <p:nvPr/>
          </p:nvPicPr>
          <p:blipFill>
            <a:blip r:embed="rId3"/>
            <a:srcRect l="58280" r="11915" b="60832"/>
            <a:stretch>
              <a:fillRect/>
            </a:stretch>
          </p:blipFill>
          <p:spPr>
            <a:xfrm>
              <a:off x="0" y="0"/>
              <a:ext cx="3667603" cy="279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96" name="Group"/>
            <p:cNvGrpSpPr/>
            <p:nvPr/>
          </p:nvGrpSpPr>
          <p:grpSpPr>
            <a:xfrm>
              <a:off x="244506" y="697863"/>
              <a:ext cx="3142933" cy="1571467"/>
              <a:chOff x="0" y="0"/>
              <a:chExt cx="3142931" cy="1571465"/>
            </a:xfrm>
          </p:grpSpPr>
          <p:sp>
            <p:nvSpPr>
              <p:cNvPr id="291" name="Square"/>
              <p:cNvSpPr/>
              <p:nvPr/>
            </p:nvSpPr>
            <p:spPr>
              <a:xfrm>
                <a:off x="1920680" y="873036"/>
                <a:ext cx="349215" cy="349216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Square"/>
              <p:cNvSpPr/>
              <p:nvPr/>
            </p:nvSpPr>
            <p:spPr>
              <a:xfrm>
                <a:off x="2619109" y="1047643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Square"/>
              <p:cNvSpPr/>
              <p:nvPr/>
            </p:nvSpPr>
            <p:spPr>
              <a:xfrm>
                <a:off x="2269894" y="-1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Square"/>
              <p:cNvSpPr/>
              <p:nvPr/>
            </p:nvSpPr>
            <p:spPr>
              <a:xfrm>
                <a:off x="873036" y="174607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Square"/>
              <p:cNvSpPr/>
              <p:nvPr/>
            </p:nvSpPr>
            <p:spPr>
              <a:xfrm>
                <a:off x="-1" y="349214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" name="Line"/>
            <p:cNvSpPr/>
            <p:nvPr/>
          </p:nvSpPr>
          <p:spPr>
            <a:xfrm>
              <a:off x="489013" y="1344787"/>
              <a:ext cx="2567323" cy="611268"/>
            </a:xfrm>
            <a:prstGeom prst="line">
              <a:avLst/>
            </a:prstGeom>
            <a:noFill/>
            <a:ln w="28575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98" name="Line"/>
            <p:cNvSpPr/>
            <p:nvPr/>
          </p:nvSpPr>
          <p:spPr>
            <a:xfrm flipH="1" flipV="1">
              <a:off x="2689575" y="978027"/>
              <a:ext cx="366761" cy="978028"/>
            </a:xfrm>
            <a:prstGeom prst="line">
              <a:avLst/>
            </a:prstGeom>
            <a:noFill/>
            <a:ln w="28575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99" name="Line"/>
            <p:cNvSpPr/>
            <p:nvPr/>
          </p:nvSpPr>
          <p:spPr>
            <a:xfrm flipH="1">
              <a:off x="489013" y="978027"/>
              <a:ext cx="2200563" cy="366761"/>
            </a:xfrm>
            <a:prstGeom prst="line">
              <a:avLst/>
            </a:prstGeom>
            <a:noFill/>
            <a:ln w="28575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pic>
        <p:nvPicPr>
          <p:cNvPr id="3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64" y="2662760"/>
            <a:ext cx="3732800" cy="2794001"/>
          </a:xfrm>
          <a:prstGeom prst="rect">
            <a:avLst/>
          </a:prstGeom>
          <a:ln>
            <a:solidFill>
              <a:srgbClr val="A6AAA9"/>
            </a:solidFill>
            <a:miter lim="400000"/>
          </a:ln>
        </p:spPr>
      </p:pic>
      <p:sp>
        <p:nvSpPr>
          <p:cNvPr id="302" name="Feature Matching"/>
          <p:cNvSpPr txBox="1"/>
          <p:nvPr/>
        </p:nvSpPr>
        <p:spPr>
          <a:xfrm>
            <a:off x="1113451" y="5901802"/>
            <a:ext cx="282142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Feature Matching</a:t>
            </a:r>
          </a:p>
        </p:txBody>
      </p:sp>
      <p:sp>
        <p:nvSpPr>
          <p:cNvPr id="303" name="Common approaches:…"/>
          <p:cNvSpPr txBox="1">
            <a:spLocks noGrp="1"/>
          </p:cNvSpPr>
          <p:nvPr>
            <p:ph type="title" idx="4294967295"/>
          </p:nvPr>
        </p:nvSpPr>
        <p:spPr>
          <a:xfrm>
            <a:off x="1233780" y="502623"/>
            <a:ext cx="10464801" cy="146075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327152">
              <a:defRPr sz="4480"/>
            </a:pPr>
            <a:r>
              <a:t>Common approaches: </a:t>
            </a:r>
          </a:p>
          <a:p>
            <a:pPr defTabSz="327152">
              <a:defRPr sz="4480"/>
            </a:pPr>
            <a:r>
              <a:t>object recognition</a:t>
            </a:r>
          </a:p>
        </p:txBody>
      </p:sp>
    </p:spTree>
    <p:extLst>
      <p:ext uri="{BB962C8B-B14F-4D97-AF65-F5344CB8AC3E}">
        <p14:creationId xmlns:p14="http://schemas.microsoft.com/office/powerpoint/2010/main" val="212723108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patial reaso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reasoning</a:t>
            </a:r>
          </a:p>
        </p:txBody>
      </p:sp>
    </p:spTree>
    <p:extLst>
      <p:ext uri="{BB962C8B-B14F-4D97-AF65-F5344CB8AC3E}">
        <p14:creationId xmlns:p14="http://schemas.microsoft.com/office/powerpoint/2010/main" val="229681644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Line"/>
          <p:cNvSpPr/>
          <p:nvPr/>
        </p:nvSpPr>
        <p:spPr>
          <a:xfrm>
            <a:off x="4856558" y="2839778"/>
            <a:ext cx="1092765" cy="123049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08" name="Line"/>
          <p:cNvSpPr/>
          <p:nvPr/>
        </p:nvSpPr>
        <p:spPr>
          <a:xfrm flipH="1">
            <a:off x="6825340" y="2934605"/>
            <a:ext cx="1316286" cy="117856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09" name="Line"/>
          <p:cNvSpPr/>
          <p:nvPr/>
        </p:nvSpPr>
        <p:spPr>
          <a:xfrm flipV="1">
            <a:off x="6434744" y="5074978"/>
            <a:ext cx="18064" cy="206361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10" name="Line"/>
          <p:cNvSpPr/>
          <p:nvPr/>
        </p:nvSpPr>
        <p:spPr>
          <a:xfrm flipH="1" flipV="1">
            <a:off x="4299451" y="2991993"/>
            <a:ext cx="1801708" cy="3693725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11" name="Line"/>
          <p:cNvSpPr/>
          <p:nvPr/>
        </p:nvSpPr>
        <p:spPr>
          <a:xfrm flipV="1">
            <a:off x="6786400" y="2994436"/>
            <a:ext cx="1873957" cy="3849512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12" name="Line"/>
          <p:cNvSpPr/>
          <p:nvPr/>
        </p:nvSpPr>
        <p:spPr>
          <a:xfrm flipV="1">
            <a:off x="4795598" y="3128774"/>
            <a:ext cx="3296356" cy="18063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31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684" y="2779712"/>
            <a:ext cx="1539805" cy="982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943" y="2690530"/>
            <a:ext cx="1605281" cy="116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055" y="3808365"/>
            <a:ext cx="1361442" cy="1740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372" y="6055843"/>
            <a:ext cx="2066809" cy="1384641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The position of every part depends on the positions of all the other parts"/>
          <p:cNvSpPr txBox="1"/>
          <p:nvPr/>
        </p:nvSpPr>
        <p:spPr>
          <a:xfrm>
            <a:off x="1691328" y="1289991"/>
            <a:ext cx="962214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The position of every part depends on the positions of all the other parts</a:t>
            </a:r>
          </a:p>
        </p:txBody>
      </p:sp>
      <p:sp>
        <p:nvSpPr>
          <p:cNvPr id="318" name="positional dependence"/>
          <p:cNvSpPr txBox="1"/>
          <p:nvPr/>
        </p:nvSpPr>
        <p:spPr>
          <a:xfrm rot="3844457">
            <a:off x="3828523" y="4741392"/>
            <a:ext cx="233418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positional dependence</a:t>
            </a:r>
          </a:p>
        </p:txBody>
      </p:sp>
      <p:sp>
        <p:nvSpPr>
          <p:cNvPr id="319" name="Many parts, many dependencies!"/>
          <p:cNvSpPr txBox="1"/>
          <p:nvPr/>
        </p:nvSpPr>
        <p:spPr>
          <a:xfrm>
            <a:off x="1691328" y="7815908"/>
            <a:ext cx="96221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Many parts, many dependencies! </a:t>
            </a:r>
          </a:p>
        </p:txBody>
      </p:sp>
    </p:spTree>
    <p:extLst>
      <p:ext uri="{BB962C8B-B14F-4D97-AF65-F5344CB8AC3E}">
        <p14:creationId xmlns:p14="http://schemas.microsoft.com/office/powerpoint/2010/main" val="2777978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1. Extract features"/>
          <p:cNvSpPr txBox="1"/>
          <p:nvPr/>
        </p:nvSpPr>
        <p:spPr>
          <a:xfrm>
            <a:off x="681403" y="7420238"/>
            <a:ext cx="29935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 Extract features</a:t>
            </a:r>
          </a:p>
        </p:txBody>
      </p:sp>
      <p:sp>
        <p:nvSpPr>
          <p:cNvPr id="322" name="2. Match features"/>
          <p:cNvSpPr txBox="1"/>
          <p:nvPr/>
        </p:nvSpPr>
        <p:spPr>
          <a:xfrm>
            <a:off x="4645976" y="7420238"/>
            <a:ext cx="287517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DCDEE0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Helvetica Light"/>
                <a:sym typeface="Helvetica Light"/>
              </a:rPr>
              <a:t>2. Match features</a:t>
            </a:r>
          </a:p>
        </p:txBody>
      </p:sp>
      <p:sp>
        <p:nvSpPr>
          <p:cNvPr id="323" name="3. Spatial verification"/>
          <p:cNvSpPr txBox="1"/>
          <p:nvPr/>
        </p:nvSpPr>
        <p:spPr>
          <a:xfrm>
            <a:off x="8622159" y="7437335"/>
            <a:ext cx="341462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DCDEE0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Helvetica Light"/>
                <a:sym typeface="Helvetica Light"/>
              </a:rPr>
              <a:t>3. Spatial verification</a:t>
            </a:r>
          </a:p>
        </p:txBody>
      </p:sp>
      <p:pic>
        <p:nvPicPr>
          <p:cNvPr id="324" name="image.png" descr="image.png"/>
          <p:cNvPicPr>
            <a:picLocks noChangeAspect="1"/>
          </p:cNvPicPr>
          <p:nvPr/>
        </p:nvPicPr>
        <p:blipFill>
          <a:blip r:embed="rId2"/>
          <a:srcRect l="43855" t="46760" r="28958" b="27221"/>
          <a:stretch>
            <a:fillRect/>
          </a:stretch>
        </p:blipFill>
        <p:spPr>
          <a:xfrm>
            <a:off x="6420348" y="2040442"/>
            <a:ext cx="5810335" cy="4333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montage-bw-scale" descr="montage-bw-scale"/>
          <p:cNvPicPr>
            <a:picLocks noChangeAspect="1"/>
          </p:cNvPicPr>
          <p:nvPr/>
        </p:nvPicPr>
        <p:blipFill>
          <a:blip r:embed="rId3"/>
          <a:srcRect l="58280" r="11915" b="60832"/>
          <a:stretch>
            <a:fillRect/>
          </a:stretch>
        </p:blipFill>
        <p:spPr>
          <a:xfrm>
            <a:off x="774201" y="3216381"/>
            <a:ext cx="3528842" cy="26875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3" name="Group"/>
          <p:cNvGrpSpPr/>
          <p:nvPr/>
        </p:nvGrpSpPr>
        <p:grpSpPr>
          <a:xfrm>
            <a:off x="1009458" y="2158036"/>
            <a:ext cx="10985969" cy="4115786"/>
            <a:chOff x="0" y="0"/>
            <a:chExt cx="10985968" cy="4115784"/>
          </a:xfrm>
        </p:grpSpPr>
        <p:grpSp>
          <p:nvGrpSpPr>
            <p:cNvPr id="331" name="Group"/>
            <p:cNvGrpSpPr/>
            <p:nvPr/>
          </p:nvGrpSpPr>
          <p:grpSpPr>
            <a:xfrm>
              <a:off x="0" y="1729609"/>
              <a:ext cx="3024022" cy="1511572"/>
              <a:chOff x="0" y="0"/>
              <a:chExt cx="3024020" cy="1511570"/>
            </a:xfrm>
          </p:grpSpPr>
          <p:sp>
            <p:nvSpPr>
              <p:cNvPr id="326" name="Square"/>
              <p:cNvSpPr/>
              <p:nvPr/>
            </p:nvSpPr>
            <p:spPr>
              <a:xfrm>
                <a:off x="1848012" y="839761"/>
                <a:ext cx="336004" cy="335906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Square"/>
              <p:cNvSpPr/>
              <p:nvPr/>
            </p:nvSpPr>
            <p:spPr>
              <a:xfrm>
                <a:off x="2520017" y="1007713"/>
                <a:ext cx="504004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Square"/>
              <p:cNvSpPr/>
              <p:nvPr/>
            </p:nvSpPr>
            <p:spPr>
              <a:xfrm>
                <a:off x="2184014" y="-1"/>
                <a:ext cx="504005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Square"/>
              <p:cNvSpPr/>
              <p:nvPr/>
            </p:nvSpPr>
            <p:spPr>
              <a:xfrm>
                <a:off x="840005" y="167952"/>
                <a:ext cx="504005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Square"/>
              <p:cNvSpPr/>
              <p:nvPr/>
            </p:nvSpPr>
            <p:spPr>
              <a:xfrm>
                <a:off x="-1" y="335904"/>
                <a:ext cx="504005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2" name="Group"/>
            <p:cNvGrpSpPr/>
            <p:nvPr/>
          </p:nvGrpSpPr>
          <p:grpSpPr>
            <a:xfrm>
              <a:off x="5810335" y="0"/>
              <a:ext cx="5175634" cy="4115785"/>
              <a:chOff x="0" y="0"/>
              <a:chExt cx="5175633" cy="4115784"/>
            </a:xfrm>
          </p:grpSpPr>
          <p:sp>
            <p:nvSpPr>
              <p:cNvPr id="332" name="Square"/>
              <p:cNvSpPr/>
              <p:nvPr/>
            </p:nvSpPr>
            <p:spPr>
              <a:xfrm>
                <a:off x="3293585" y="2234283"/>
                <a:ext cx="235257" cy="23518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Square"/>
              <p:cNvSpPr/>
              <p:nvPr/>
            </p:nvSpPr>
            <p:spPr>
              <a:xfrm>
                <a:off x="4234609" y="3175033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Square"/>
              <p:cNvSpPr/>
              <p:nvPr/>
            </p:nvSpPr>
            <p:spPr>
              <a:xfrm>
                <a:off x="2587816" y="2351876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Square"/>
              <p:cNvSpPr/>
              <p:nvPr/>
            </p:nvSpPr>
            <p:spPr>
              <a:xfrm>
                <a:off x="2823072" y="1999095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Square"/>
              <p:cNvSpPr/>
              <p:nvPr/>
            </p:nvSpPr>
            <p:spPr>
              <a:xfrm>
                <a:off x="2470188" y="2116689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Square"/>
              <p:cNvSpPr/>
              <p:nvPr/>
            </p:nvSpPr>
            <p:spPr>
              <a:xfrm>
                <a:off x="4705121" y="3645409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Square"/>
              <p:cNvSpPr/>
              <p:nvPr/>
            </p:nvSpPr>
            <p:spPr>
              <a:xfrm>
                <a:off x="3999353" y="3763002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Square"/>
              <p:cNvSpPr/>
              <p:nvPr/>
            </p:nvSpPr>
            <p:spPr>
              <a:xfrm>
                <a:off x="4469865" y="1763907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Square"/>
              <p:cNvSpPr/>
              <p:nvPr/>
            </p:nvSpPr>
            <p:spPr>
              <a:xfrm>
                <a:off x="3646468" y="1881501"/>
                <a:ext cx="352886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Square"/>
              <p:cNvSpPr/>
              <p:nvPr/>
            </p:nvSpPr>
            <p:spPr>
              <a:xfrm>
                <a:off x="3528840" y="2704658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Square"/>
              <p:cNvSpPr/>
              <p:nvPr/>
            </p:nvSpPr>
            <p:spPr>
              <a:xfrm>
                <a:off x="3175956" y="1058344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Square"/>
              <p:cNvSpPr/>
              <p:nvPr/>
            </p:nvSpPr>
            <p:spPr>
              <a:xfrm>
                <a:off x="4822749" y="0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Square"/>
              <p:cNvSpPr/>
              <p:nvPr/>
            </p:nvSpPr>
            <p:spPr>
              <a:xfrm>
                <a:off x="2705445" y="1175938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Square"/>
              <p:cNvSpPr/>
              <p:nvPr/>
            </p:nvSpPr>
            <p:spPr>
              <a:xfrm>
                <a:off x="1764420" y="1175938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Square"/>
              <p:cNvSpPr/>
              <p:nvPr/>
            </p:nvSpPr>
            <p:spPr>
              <a:xfrm>
                <a:off x="705768" y="470375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Square"/>
              <p:cNvSpPr/>
              <p:nvPr/>
            </p:nvSpPr>
            <p:spPr>
              <a:xfrm>
                <a:off x="0" y="705563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Square"/>
              <p:cNvSpPr/>
              <p:nvPr/>
            </p:nvSpPr>
            <p:spPr>
              <a:xfrm>
                <a:off x="1176280" y="940750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Square"/>
              <p:cNvSpPr/>
              <p:nvPr/>
            </p:nvSpPr>
            <p:spPr>
              <a:xfrm>
                <a:off x="2470188" y="117593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Square"/>
              <p:cNvSpPr/>
              <p:nvPr/>
            </p:nvSpPr>
            <p:spPr>
              <a:xfrm>
                <a:off x="1882048" y="705563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Square"/>
              <p:cNvSpPr/>
              <p:nvPr/>
            </p:nvSpPr>
            <p:spPr>
              <a:xfrm>
                <a:off x="1529164" y="235187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546158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1. Extract features"/>
          <p:cNvSpPr txBox="1"/>
          <p:nvPr/>
        </p:nvSpPr>
        <p:spPr>
          <a:xfrm>
            <a:off x="681403" y="7420238"/>
            <a:ext cx="29935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 Extract features</a:t>
            </a:r>
          </a:p>
        </p:txBody>
      </p:sp>
      <p:sp>
        <p:nvSpPr>
          <p:cNvPr id="356" name="2. Match features"/>
          <p:cNvSpPr txBox="1"/>
          <p:nvPr/>
        </p:nvSpPr>
        <p:spPr>
          <a:xfrm>
            <a:off x="4645976" y="7420238"/>
            <a:ext cx="287517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Match features</a:t>
            </a:r>
          </a:p>
        </p:txBody>
      </p:sp>
      <p:sp>
        <p:nvSpPr>
          <p:cNvPr id="357" name="3. Spatial verification"/>
          <p:cNvSpPr txBox="1"/>
          <p:nvPr/>
        </p:nvSpPr>
        <p:spPr>
          <a:xfrm>
            <a:off x="8622159" y="7437335"/>
            <a:ext cx="341462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DCDEE0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DCDEE0"/>
                </a:solidFill>
                <a:effectLst/>
                <a:uLnTx/>
                <a:uFillTx/>
                <a:latin typeface="Helvetica Light"/>
                <a:sym typeface="Helvetica Light"/>
              </a:rPr>
              <a:t>3. Spatial verification</a:t>
            </a:r>
          </a:p>
        </p:txBody>
      </p:sp>
      <p:pic>
        <p:nvPicPr>
          <p:cNvPr id="358" name="image.png" descr="image.png"/>
          <p:cNvPicPr>
            <a:picLocks noChangeAspect="1"/>
          </p:cNvPicPr>
          <p:nvPr/>
        </p:nvPicPr>
        <p:blipFill>
          <a:blip r:embed="rId2"/>
          <a:srcRect l="43855" t="46760" r="28958" b="27221"/>
          <a:stretch>
            <a:fillRect/>
          </a:stretch>
        </p:blipFill>
        <p:spPr>
          <a:xfrm>
            <a:off x="6420348" y="2040442"/>
            <a:ext cx="5810335" cy="4333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montage-bw-scale" descr="montage-bw-scale"/>
          <p:cNvPicPr>
            <a:picLocks noChangeAspect="1"/>
          </p:cNvPicPr>
          <p:nvPr/>
        </p:nvPicPr>
        <p:blipFill>
          <a:blip r:embed="rId3"/>
          <a:srcRect l="58280" r="11915" b="60832"/>
          <a:stretch>
            <a:fillRect/>
          </a:stretch>
        </p:blipFill>
        <p:spPr>
          <a:xfrm>
            <a:off x="774201" y="3216381"/>
            <a:ext cx="3528842" cy="26875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7" name="Group"/>
          <p:cNvGrpSpPr/>
          <p:nvPr/>
        </p:nvGrpSpPr>
        <p:grpSpPr>
          <a:xfrm>
            <a:off x="1009458" y="2158036"/>
            <a:ext cx="10985969" cy="4115786"/>
            <a:chOff x="0" y="0"/>
            <a:chExt cx="10985968" cy="4115784"/>
          </a:xfrm>
        </p:grpSpPr>
        <p:grpSp>
          <p:nvGrpSpPr>
            <p:cNvPr id="365" name="Group"/>
            <p:cNvGrpSpPr/>
            <p:nvPr/>
          </p:nvGrpSpPr>
          <p:grpSpPr>
            <a:xfrm>
              <a:off x="0" y="1729609"/>
              <a:ext cx="3024022" cy="1511572"/>
              <a:chOff x="0" y="0"/>
              <a:chExt cx="3024020" cy="1511570"/>
            </a:xfrm>
          </p:grpSpPr>
          <p:sp>
            <p:nvSpPr>
              <p:cNvPr id="360" name="Square"/>
              <p:cNvSpPr/>
              <p:nvPr/>
            </p:nvSpPr>
            <p:spPr>
              <a:xfrm>
                <a:off x="1848012" y="839761"/>
                <a:ext cx="336004" cy="335906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Square"/>
              <p:cNvSpPr/>
              <p:nvPr/>
            </p:nvSpPr>
            <p:spPr>
              <a:xfrm>
                <a:off x="2520017" y="1007713"/>
                <a:ext cx="504004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Square"/>
              <p:cNvSpPr/>
              <p:nvPr/>
            </p:nvSpPr>
            <p:spPr>
              <a:xfrm>
                <a:off x="2184014" y="-1"/>
                <a:ext cx="504005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Square"/>
              <p:cNvSpPr/>
              <p:nvPr/>
            </p:nvSpPr>
            <p:spPr>
              <a:xfrm>
                <a:off x="840005" y="167952"/>
                <a:ext cx="504005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Square"/>
              <p:cNvSpPr/>
              <p:nvPr/>
            </p:nvSpPr>
            <p:spPr>
              <a:xfrm>
                <a:off x="-1" y="335904"/>
                <a:ext cx="504005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" name="Group"/>
            <p:cNvGrpSpPr/>
            <p:nvPr/>
          </p:nvGrpSpPr>
          <p:grpSpPr>
            <a:xfrm>
              <a:off x="5810335" y="0"/>
              <a:ext cx="5175634" cy="4115785"/>
              <a:chOff x="0" y="0"/>
              <a:chExt cx="5175633" cy="4115784"/>
            </a:xfrm>
          </p:grpSpPr>
          <p:sp>
            <p:nvSpPr>
              <p:cNvPr id="366" name="Square"/>
              <p:cNvSpPr/>
              <p:nvPr/>
            </p:nvSpPr>
            <p:spPr>
              <a:xfrm>
                <a:off x="3293585" y="2234283"/>
                <a:ext cx="235257" cy="23518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Square"/>
              <p:cNvSpPr/>
              <p:nvPr/>
            </p:nvSpPr>
            <p:spPr>
              <a:xfrm>
                <a:off x="4234609" y="3175033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Square"/>
              <p:cNvSpPr/>
              <p:nvPr/>
            </p:nvSpPr>
            <p:spPr>
              <a:xfrm>
                <a:off x="2587816" y="2351876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Square"/>
              <p:cNvSpPr/>
              <p:nvPr/>
            </p:nvSpPr>
            <p:spPr>
              <a:xfrm>
                <a:off x="2823072" y="1999095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Square"/>
              <p:cNvSpPr/>
              <p:nvPr/>
            </p:nvSpPr>
            <p:spPr>
              <a:xfrm>
                <a:off x="2470188" y="2116689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Square"/>
              <p:cNvSpPr/>
              <p:nvPr/>
            </p:nvSpPr>
            <p:spPr>
              <a:xfrm>
                <a:off x="4705121" y="3645409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Square"/>
              <p:cNvSpPr/>
              <p:nvPr/>
            </p:nvSpPr>
            <p:spPr>
              <a:xfrm>
                <a:off x="3999353" y="3763002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Square"/>
              <p:cNvSpPr/>
              <p:nvPr/>
            </p:nvSpPr>
            <p:spPr>
              <a:xfrm>
                <a:off x="4469865" y="1763907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Square"/>
              <p:cNvSpPr/>
              <p:nvPr/>
            </p:nvSpPr>
            <p:spPr>
              <a:xfrm>
                <a:off x="3646468" y="1881501"/>
                <a:ext cx="352886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Square"/>
              <p:cNvSpPr/>
              <p:nvPr/>
            </p:nvSpPr>
            <p:spPr>
              <a:xfrm>
                <a:off x="3528840" y="2704658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Square"/>
              <p:cNvSpPr/>
              <p:nvPr/>
            </p:nvSpPr>
            <p:spPr>
              <a:xfrm>
                <a:off x="3175956" y="1058344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Square"/>
              <p:cNvSpPr/>
              <p:nvPr/>
            </p:nvSpPr>
            <p:spPr>
              <a:xfrm>
                <a:off x="4822749" y="0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Square"/>
              <p:cNvSpPr/>
              <p:nvPr/>
            </p:nvSpPr>
            <p:spPr>
              <a:xfrm>
                <a:off x="2705445" y="1175938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Square"/>
              <p:cNvSpPr/>
              <p:nvPr/>
            </p:nvSpPr>
            <p:spPr>
              <a:xfrm>
                <a:off x="1764420" y="1175938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Square"/>
              <p:cNvSpPr/>
              <p:nvPr/>
            </p:nvSpPr>
            <p:spPr>
              <a:xfrm>
                <a:off x="705768" y="470375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Square"/>
              <p:cNvSpPr/>
              <p:nvPr/>
            </p:nvSpPr>
            <p:spPr>
              <a:xfrm>
                <a:off x="0" y="705563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Square"/>
              <p:cNvSpPr/>
              <p:nvPr/>
            </p:nvSpPr>
            <p:spPr>
              <a:xfrm>
                <a:off x="1176280" y="940750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Square"/>
              <p:cNvSpPr/>
              <p:nvPr/>
            </p:nvSpPr>
            <p:spPr>
              <a:xfrm>
                <a:off x="2470188" y="117593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Square"/>
              <p:cNvSpPr/>
              <p:nvPr/>
            </p:nvSpPr>
            <p:spPr>
              <a:xfrm>
                <a:off x="1882048" y="705563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Square"/>
              <p:cNvSpPr/>
              <p:nvPr/>
            </p:nvSpPr>
            <p:spPr>
              <a:xfrm>
                <a:off x="1529164" y="235187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3" name="Group"/>
          <p:cNvGrpSpPr/>
          <p:nvPr/>
        </p:nvGrpSpPr>
        <p:grpSpPr>
          <a:xfrm>
            <a:off x="1261868" y="2452021"/>
            <a:ext cx="9733721" cy="4174592"/>
            <a:chOff x="0" y="0"/>
            <a:chExt cx="9733720" cy="4174591"/>
          </a:xfrm>
        </p:grpSpPr>
        <p:sp>
          <p:nvSpPr>
            <p:cNvPr id="388" name="Line"/>
            <p:cNvSpPr/>
            <p:nvPr/>
          </p:nvSpPr>
          <p:spPr>
            <a:xfrm>
              <a:off x="2457935" y="1687961"/>
              <a:ext cx="6371519" cy="369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Line"/>
            <p:cNvSpPr/>
            <p:nvPr/>
          </p:nvSpPr>
          <p:spPr>
            <a:xfrm rot="16200000">
              <a:off x="4080280" y="-2727951"/>
              <a:ext cx="396880" cy="8557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12600" y="21600"/>
                    <a:pt x="3600" y="21600"/>
                  </a:cubicBezTo>
                </a:path>
              </a:pathLst>
            </a:cu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Line"/>
            <p:cNvSpPr/>
            <p:nvPr/>
          </p:nvSpPr>
          <p:spPr>
            <a:xfrm rot="16200000">
              <a:off x="4987064" y="-35143"/>
              <a:ext cx="867254" cy="580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cubicBezTo>
                    <a:pt x="4118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Line"/>
            <p:cNvSpPr/>
            <p:nvPr/>
          </p:nvSpPr>
          <p:spPr>
            <a:xfrm rot="16200000" flipH="1">
              <a:off x="4978580" y="-580549"/>
              <a:ext cx="1540980" cy="796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19282" y="21600"/>
                    <a:pt x="16964" y="21600"/>
                  </a:cubicBezTo>
                </a:path>
              </a:pathLst>
            </a:cu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Line"/>
            <p:cNvSpPr/>
            <p:nvPr/>
          </p:nvSpPr>
          <p:spPr>
            <a:xfrm rot="16200000">
              <a:off x="3631996" y="-2791446"/>
              <a:ext cx="1582618" cy="716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26506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1. Extract features"/>
          <p:cNvSpPr txBox="1"/>
          <p:nvPr/>
        </p:nvSpPr>
        <p:spPr>
          <a:xfrm>
            <a:off x="681403" y="7420238"/>
            <a:ext cx="29935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 Extract features</a:t>
            </a:r>
          </a:p>
        </p:txBody>
      </p:sp>
      <p:sp>
        <p:nvSpPr>
          <p:cNvPr id="396" name="2. Match features"/>
          <p:cNvSpPr txBox="1"/>
          <p:nvPr/>
        </p:nvSpPr>
        <p:spPr>
          <a:xfrm>
            <a:off x="4645976" y="7420238"/>
            <a:ext cx="287517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Match features</a:t>
            </a:r>
          </a:p>
        </p:txBody>
      </p:sp>
      <p:sp>
        <p:nvSpPr>
          <p:cNvPr id="397" name="3. Spatial verification"/>
          <p:cNvSpPr txBox="1"/>
          <p:nvPr/>
        </p:nvSpPr>
        <p:spPr>
          <a:xfrm>
            <a:off x="8493713" y="7437335"/>
            <a:ext cx="367151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3. Spatial verification</a:t>
            </a:r>
          </a:p>
        </p:txBody>
      </p:sp>
      <p:pic>
        <p:nvPicPr>
          <p:cNvPr id="398" name="image.png" descr="image.png"/>
          <p:cNvPicPr>
            <a:picLocks noChangeAspect="1"/>
          </p:cNvPicPr>
          <p:nvPr/>
        </p:nvPicPr>
        <p:blipFill>
          <a:blip r:embed="rId2"/>
          <a:srcRect l="43855" t="46760" r="28958" b="27221"/>
          <a:stretch>
            <a:fillRect/>
          </a:stretch>
        </p:blipFill>
        <p:spPr>
          <a:xfrm>
            <a:off x="6420348" y="2040442"/>
            <a:ext cx="5810335" cy="4333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montage-bw-scale" descr="montage-bw-scale"/>
          <p:cNvPicPr>
            <a:picLocks noChangeAspect="1"/>
          </p:cNvPicPr>
          <p:nvPr/>
        </p:nvPicPr>
        <p:blipFill>
          <a:blip r:embed="rId3"/>
          <a:srcRect l="58280" r="11915" b="60832"/>
          <a:stretch>
            <a:fillRect/>
          </a:stretch>
        </p:blipFill>
        <p:spPr>
          <a:xfrm>
            <a:off x="774201" y="3216381"/>
            <a:ext cx="3528842" cy="26875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7" name="Group"/>
          <p:cNvGrpSpPr/>
          <p:nvPr/>
        </p:nvGrpSpPr>
        <p:grpSpPr>
          <a:xfrm>
            <a:off x="1009458" y="2158036"/>
            <a:ext cx="10985969" cy="4115786"/>
            <a:chOff x="0" y="0"/>
            <a:chExt cx="10985968" cy="4115784"/>
          </a:xfrm>
        </p:grpSpPr>
        <p:grpSp>
          <p:nvGrpSpPr>
            <p:cNvPr id="405" name="Group"/>
            <p:cNvGrpSpPr/>
            <p:nvPr/>
          </p:nvGrpSpPr>
          <p:grpSpPr>
            <a:xfrm>
              <a:off x="0" y="1729609"/>
              <a:ext cx="3024022" cy="1511572"/>
              <a:chOff x="0" y="0"/>
              <a:chExt cx="3024020" cy="1511570"/>
            </a:xfrm>
          </p:grpSpPr>
          <p:sp>
            <p:nvSpPr>
              <p:cNvPr id="400" name="Square"/>
              <p:cNvSpPr/>
              <p:nvPr/>
            </p:nvSpPr>
            <p:spPr>
              <a:xfrm>
                <a:off x="1848012" y="839761"/>
                <a:ext cx="336004" cy="335906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Square"/>
              <p:cNvSpPr/>
              <p:nvPr/>
            </p:nvSpPr>
            <p:spPr>
              <a:xfrm>
                <a:off x="2520017" y="1007713"/>
                <a:ext cx="504004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Square"/>
              <p:cNvSpPr/>
              <p:nvPr/>
            </p:nvSpPr>
            <p:spPr>
              <a:xfrm>
                <a:off x="2184014" y="-1"/>
                <a:ext cx="504005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Square"/>
              <p:cNvSpPr/>
              <p:nvPr/>
            </p:nvSpPr>
            <p:spPr>
              <a:xfrm>
                <a:off x="840005" y="167952"/>
                <a:ext cx="504005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Square"/>
              <p:cNvSpPr/>
              <p:nvPr/>
            </p:nvSpPr>
            <p:spPr>
              <a:xfrm>
                <a:off x="-1" y="335904"/>
                <a:ext cx="504005" cy="50385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6" name="Group"/>
            <p:cNvGrpSpPr/>
            <p:nvPr/>
          </p:nvGrpSpPr>
          <p:grpSpPr>
            <a:xfrm>
              <a:off x="5810335" y="0"/>
              <a:ext cx="5175634" cy="4115785"/>
              <a:chOff x="0" y="0"/>
              <a:chExt cx="5175633" cy="4115784"/>
            </a:xfrm>
          </p:grpSpPr>
          <p:sp>
            <p:nvSpPr>
              <p:cNvPr id="406" name="Square"/>
              <p:cNvSpPr/>
              <p:nvPr/>
            </p:nvSpPr>
            <p:spPr>
              <a:xfrm>
                <a:off x="3293585" y="2234283"/>
                <a:ext cx="235257" cy="23518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Square"/>
              <p:cNvSpPr/>
              <p:nvPr/>
            </p:nvSpPr>
            <p:spPr>
              <a:xfrm>
                <a:off x="4234609" y="3175033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Square"/>
              <p:cNvSpPr/>
              <p:nvPr/>
            </p:nvSpPr>
            <p:spPr>
              <a:xfrm>
                <a:off x="2587816" y="2351876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Square"/>
              <p:cNvSpPr/>
              <p:nvPr/>
            </p:nvSpPr>
            <p:spPr>
              <a:xfrm>
                <a:off x="2823072" y="1999095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Square"/>
              <p:cNvSpPr/>
              <p:nvPr/>
            </p:nvSpPr>
            <p:spPr>
              <a:xfrm>
                <a:off x="2470188" y="2116689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Square"/>
              <p:cNvSpPr/>
              <p:nvPr/>
            </p:nvSpPr>
            <p:spPr>
              <a:xfrm>
                <a:off x="4705121" y="3645409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Square"/>
              <p:cNvSpPr/>
              <p:nvPr/>
            </p:nvSpPr>
            <p:spPr>
              <a:xfrm>
                <a:off x="3999353" y="3763002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Square"/>
              <p:cNvSpPr/>
              <p:nvPr/>
            </p:nvSpPr>
            <p:spPr>
              <a:xfrm>
                <a:off x="4469865" y="1763907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Square"/>
              <p:cNvSpPr/>
              <p:nvPr/>
            </p:nvSpPr>
            <p:spPr>
              <a:xfrm>
                <a:off x="3646468" y="1881501"/>
                <a:ext cx="352886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Square"/>
              <p:cNvSpPr/>
              <p:nvPr/>
            </p:nvSpPr>
            <p:spPr>
              <a:xfrm>
                <a:off x="3528840" y="2704658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Square"/>
              <p:cNvSpPr/>
              <p:nvPr/>
            </p:nvSpPr>
            <p:spPr>
              <a:xfrm>
                <a:off x="3175956" y="1058344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Square"/>
              <p:cNvSpPr/>
              <p:nvPr/>
            </p:nvSpPr>
            <p:spPr>
              <a:xfrm>
                <a:off x="4822749" y="0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Square"/>
              <p:cNvSpPr/>
              <p:nvPr/>
            </p:nvSpPr>
            <p:spPr>
              <a:xfrm>
                <a:off x="2705445" y="1175938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Square"/>
              <p:cNvSpPr/>
              <p:nvPr/>
            </p:nvSpPr>
            <p:spPr>
              <a:xfrm>
                <a:off x="1764420" y="1175938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Square"/>
              <p:cNvSpPr/>
              <p:nvPr/>
            </p:nvSpPr>
            <p:spPr>
              <a:xfrm>
                <a:off x="705768" y="470375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Square"/>
              <p:cNvSpPr/>
              <p:nvPr/>
            </p:nvSpPr>
            <p:spPr>
              <a:xfrm>
                <a:off x="0" y="705563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Square"/>
              <p:cNvSpPr/>
              <p:nvPr/>
            </p:nvSpPr>
            <p:spPr>
              <a:xfrm>
                <a:off x="1176280" y="940750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Square"/>
              <p:cNvSpPr/>
              <p:nvPr/>
            </p:nvSpPr>
            <p:spPr>
              <a:xfrm>
                <a:off x="2470188" y="117593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Square"/>
              <p:cNvSpPr/>
              <p:nvPr/>
            </p:nvSpPr>
            <p:spPr>
              <a:xfrm>
                <a:off x="1882048" y="705563"/>
                <a:ext cx="352885" cy="352782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Square"/>
              <p:cNvSpPr/>
              <p:nvPr/>
            </p:nvSpPr>
            <p:spPr>
              <a:xfrm>
                <a:off x="1529164" y="235187"/>
                <a:ext cx="352885" cy="352783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3" name="Group"/>
          <p:cNvGrpSpPr/>
          <p:nvPr/>
        </p:nvGrpSpPr>
        <p:grpSpPr>
          <a:xfrm>
            <a:off x="1261868" y="2452021"/>
            <a:ext cx="9733721" cy="4174592"/>
            <a:chOff x="0" y="0"/>
            <a:chExt cx="9733720" cy="4174591"/>
          </a:xfrm>
        </p:grpSpPr>
        <p:sp>
          <p:nvSpPr>
            <p:cNvPr id="428" name="Line"/>
            <p:cNvSpPr/>
            <p:nvPr/>
          </p:nvSpPr>
          <p:spPr>
            <a:xfrm>
              <a:off x="2457935" y="1687961"/>
              <a:ext cx="6371519" cy="369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5400" y="0"/>
                    <a:pt x="10800" y="5400"/>
                    <a:pt x="10800" y="10800"/>
                  </a:cubicBezTo>
                  <a:cubicBezTo>
                    <a:pt x="10800" y="16200"/>
                    <a:pt x="16200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Line"/>
            <p:cNvSpPr/>
            <p:nvPr/>
          </p:nvSpPr>
          <p:spPr>
            <a:xfrm rot="16200000">
              <a:off x="4080280" y="-2727951"/>
              <a:ext cx="396880" cy="8557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12600" y="21600"/>
                    <a:pt x="3600" y="21600"/>
                  </a:cubicBezTo>
                </a:path>
              </a:pathLst>
            </a:cu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Line"/>
            <p:cNvSpPr/>
            <p:nvPr/>
          </p:nvSpPr>
          <p:spPr>
            <a:xfrm rot="16200000">
              <a:off x="4987064" y="-35143"/>
              <a:ext cx="867254" cy="58029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37" y="0"/>
                  </a:moveTo>
                  <a:cubicBezTo>
                    <a:pt x="4118" y="0"/>
                    <a:pt x="0" y="5400"/>
                    <a:pt x="0" y="10800"/>
                  </a:cubicBezTo>
                  <a:cubicBezTo>
                    <a:pt x="0" y="16200"/>
                    <a:pt x="10800" y="216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Line"/>
            <p:cNvSpPr/>
            <p:nvPr/>
          </p:nvSpPr>
          <p:spPr>
            <a:xfrm rot="16200000" flipH="1">
              <a:off x="4978580" y="-580549"/>
              <a:ext cx="1540980" cy="796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5400"/>
                    <a:pt x="21600" y="10800"/>
                  </a:cubicBezTo>
                  <a:cubicBezTo>
                    <a:pt x="21600" y="16200"/>
                    <a:pt x="19282" y="21600"/>
                    <a:pt x="16964" y="21600"/>
                  </a:cubicBezTo>
                </a:path>
              </a:pathLst>
            </a:cu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Line"/>
            <p:cNvSpPr/>
            <p:nvPr/>
          </p:nvSpPr>
          <p:spPr>
            <a:xfrm rot="16200000">
              <a:off x="3631996" y="-2791446"/>
              <a:ext cx="1582618" cy="71655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800" y="0"/>
                    <a:pt x="21600" y="10800"/>
                    <a:pt x="21600" y="21600"/>
                  </a:cubicBezTo>
                </a:path>
              </a:pathLst>
            </a:custGeom>
            <a:noFill/>
            <a:ln w="25400" cap="flat">
              <a:solidFill>
                <a:srgbClr val="FF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40" name="Group"/>
          <p:cNvGrpSpPr/>
          <p:nvPr/>
        </p:nvGrpSpPr>
        <p:grpSpPr>
          <a:xfrm>
            <a:off x="1244714" y="4157131"/>
            <a:ext cx="9057360" cy="940752"/>
            <a:chOff x="0" y="0"/>
            <a:chExt cx="9057358" cy="940750"/>
          </a:xfrm>
        </p:grpSpPr>
        <p:sp>
          <p:nvSpPr>
            <p:cNvPr id="434" name="Line"/>
            <p:cNvSpPr/>
            <p:nvPr/>
          </p:nvSpPr>
          <p:spPr>
            <a:xfrm>
              <a:off x="-1" y="352781"/>
              <a:ext cx="2470191" cy="587970"/>
            </a:xfrm>
            <a:prstGeom prst="line">
              <a:avLst/>
            </a:prstGeom>
            <a:noFill/>
            <a:ln w="38100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5" name="Line"/>
            <p:cNvSpPr/>
            <p:nvPr/>
          </p:nvSpPr>
          <p:spPr>
            <a:xfrm flipH="1" flipV="1">
              <a:off x="2117304" y="0"/>
              <a:ext cx="352885" cy="940751"/>
            </a:xfrm>
            <a:prstGeom prst="line">
              <a:avLst/>
            </a:prstGeom>
            <a:noFill/>
            <a:ln w="38100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6" name="Line"/>
            <p:cNvSpPr/>
            <p:nvPr/>
          </p:nvSpPr>
          <p:spPr>
            <a:xfrm flipH="1">
              <a:off x="0" y="-1"/>
              <a:ext cx="2117305" cy="352783"/>
            </a:xfrm>
            <a:prstGeom prst="line">
              <a:avLst/>
            </a:prstGeom>
            <a:noFill/>
            <a:ln w="38100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7" name="Line"/>
            <p:cNvSpPr/>
            <p:nvPr/>
          </p:nvSpPr>
          <p:spPr>
            <a:xfrm>
              <a:off x="8586845" y="117593"/>
              <a:ext cx="470514" cy="235189"/>
            </a:xfrm>
            <a:prstGeom prst="line">
              <a:avLst/>
            </a:prstGeom>
            <a:noFill/>
            <a:ln w="38100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8" name="Line"/>
            <p:cNvSpPr/>
            <p:nvPr/>
          </p:nvSpPr>
          <p:spPr>
            <a:xfrm flipH="1">
              <a:off x="8233962" y="352781"/>
              <a:ext cx="823397" cy="235189"/>
            </a:xfrm>
            <a:prstGeom prst="line">
              <a:avLst/>
            </a:prstGeom>
            <a:noFill/>
            <a:ln w="38100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39" name="Line"/>
            <p:cNvSpPr/>
            <p:nvPr/>
          </p:nvSpPr>
          <p:spPr>
            <a:xfrm flipH="1">
              <a:off x="8233962" y="117593"/>
              <a:ext cx="352885" cy="470377"/>
            </a:xfrm>
            <a:prstGeom prst="line">
              <a:avLst/>
            </a:prstGeom>
            <a:noFill/>
            <a:ln w="38100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41" name="an old idea…"/>
          <p:cNvSpPr txBox="1"/>
          <p:nvPr/>
        </p:nvSpPr>
        <p:spPr>
          <a:xfrm>
            <a:off x="10110179" y="9033754"/>
            <a:ext cx="28584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old idea…</a:t>
            </a:r>
          </a:p>
        </p:txBody>
      </p:sp>
    </p:spTree>
    <p:extLst>
      <p:ext uri="{BB962C8B-B14F-4D97-AF65-F5344CB8AC3E}">
        <p14:creationId xmlns:p14="http://schemas.microsoft.com/office/powerpoint/2010/main" val="211683653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44" y="1965325"/>
            <a:ext cx="6072056" cy="4786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271" y="3298782"/>
            <a:ext cx="3885935" cy="278773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Fu and Booth. Grammatical Inference. 1975"/>
          <p:cNvSpPr txBox="1"/>
          <p:nvPr/>
        </p:nvSpPr>
        <p:spPr>
          <a:xfrm>
            <a:off x="3850655" y="1447282"/>
            <a:ext cx="507949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Fu and Booth. Grammatical Inference. 1975</a:t>
            </a:r>
          </a:p>
        </p:txBody>
      </p:sp>
      <p:sp>
        <p:nvSpPr>
          <p:cNvPr id="446" name="Structural (grammatical) description"/>
          <p:cNvSpPr txBox="1"/>
          <p:nvPr/>
        </p:nvSpPr>
        <p:spPr>
          <a:xfrm>
            <a:off x="7879123" y="6781282"/>
            <a:ext cx="419303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Structural (grammatical) description</a:t>
            </a:r>
          </a:p>
        </p:txBody>
      </p:sp>
      <p:sp>
        <p:nvSpPr>
          <p:cNvPr id="447" name="Scene"/>
          <p:cNvSpPr txBox="1"/>
          <p:nvPr/>
        </p:nvSpPr>
        <p:spPr>
          <a:xfrm>
            <a:off x="3551477" y="6781282"/>
            <a:ext cx="83439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64022724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Image" descr="Image"/>
          <p:cNvPicPr>
            <a:picLocks noChangeAspect="1"/>
          </p:cNvPicPr>
          <p:nvPr/>
        </p:nvPicPr>
        <p:blipFill>
          <a:blip r:embed="rId2"/>
          <a:srcRect l="8848" t="20866" r="54652" b="16495"/>
          <a:stretch>
            <a:fillRect/>
          </a:stretch>
        </p:blipFill>
        <p:spPr>
          <a:xfrm>
            <a:off x="884415" y="771893"/>
            <a:ext cx="5223823" cy="30571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Image" descr="Image"/>
          <p:cNvPicPr>
            <a:picLocks noChangeAspect="1"/>
          </p:cNvPicPr>
          <p:nvPr/>
        </p:nvPicPr>
        <p:blipFill>
          <a:blip r:embed="rId2"/>
          <a:srcRect l="50764" t="49509" r="6565" b="39325"/>
          <a:stretch>
            <a:fillRect/>
          </a:stretch>
        </p:blipFill>
        <p:spPr>
          <a:xfrm>
            <a:off x="6609001" y="3298144"/>
            <a:ext cx="5549157" cy="4951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mage" descr="Image"/>
          <p:cNvPicPr>
            <a:picLocks noChangeAspect="1"/>
          </p:cNvPicPr>
          <p:nvPr/>
        </p:nvPicPr>
        <p:blipFill>
          <a:blip r:embed="rId2"/>
          <a:srcRect l="10736" t="83569" r="66036" b="2344"/>
          <a:stretch>
            <a:fillRect/>
          </a:stretch>
        </p:blipFill>
        <p:spPr>
          <a:xfrm>
            <a:off x="7671173" y="1366808"/>
            <a:ext cx="4607062" cy="952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Image" descr="Image"/>
          <p:cNvPicPr>
            <a:picLocks noChangeAspect="1"/>
          </p:cNvPicPr>
          <p:nvPr/>
        </p:nvPicPr>
        <p:blipFill>
          <a:blip r:embed="rId3"/>
          <a:srcRect l="11959" r="42668" b="48195"/>
          <a:stretch>
            <a:fillRect/>
          </a:stretch>
        </p:blipFill>
        <p:spPr>
          <a:xfrm>
            <a:off x="742354" y="5848889"/>
            <a:ext cx="4948040" cy="3075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/>
          <a:srcRect l="9961" t="51760" r="34519" b="39757"/>
          <a:stretch>
            <a:fillRect/>
          </a:stretch>
        </p:blipFill>
        <p:spPr>
          <a:xfrm>
            <a:off x="3542116" y="4771883"/>
            <a:ext cx="8646037" cy="719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3"/>
          <a:srcRect l="9280" t="75716" r="29549" b="2349"/>
          <a:stretch>
            <a:fillRect/>
          </a:stretch>
        </p:blipFill>
        <p:spPr>
          <a:xfrm>
            <a:off x="6518712" y="6827583"/>
            <a:ext cx="5729794" cy="1118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190" y="2359846"/>
            <a:ext cx="5471971" cy="8981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9916043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796" y="1234620"/>
            <a:ext cx="5007153" cy="384771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3" name="Group"/>
          <p:cNvGrpSpPr/>
          <p:nvPr/>
        </p:nvGrpSpPr>
        <p:grpSpPr>
          <a:xfrm>
            <a:off x="374835" y="572945"/>
            <a:ext cx="4671163" cy="6241357"/>
            <a:chOff x="-127000" y="-165100"/>
            <a:chExt cx="4671161" cy="6241355"/>
          </a:xfrm>
        </p:grpSpPr>
        <p:pic>
          <p:nvPicPr>
            <p:cNvPr id="458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7000" y="-165100"/>
              <a:ext cx="4671162" cy="6241356"/>
            </a:xfrm>
            <a:prstGeom prst="rect">
              <a:avLst/>
            </a:prstGeom>
            <a:effectLst/>
          </p:spPr>
        </p:pic>
        <p:pic>
          <p:nvPicPr>
            <p:cNvPr id="45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448" y="3869394"/>
              <a:ext cx="1394904" cy="17872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0809" y="3857800"/>
              <a:ext cx="1394904" cy="18104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1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346" y="221135"/>
              <a:ext cx="4068469" cy="6688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4346" y="1037290"/>
              <a:ext cx="4068469" cy="2673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4" name="1972"/>
          <p:cNvSpPr txBox="1"/>
          <p:nvPr/>
        </p:nvSpPr>
        <p:spPr>
          <a:xfrm>
            <a:off x="2314328" y="6891381"/>
            <a:ext cx="7921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1972</a:t>
            </a:r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1937" y="7065936"/>
            <a:ext cx="7818872" cy="2110617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Description for left edge of face"/>
          <p:cNvSpPr txBox="1"/>
          <p:nvPr/>
        </p:nvSpPr>
        <p:spPr>
          <a:xfrm>
            <a:off x="6602792" y="6307472"/>
            <a:ext cx="44171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Description for left edge of face</a:t>
            </a:r>
          </a:p>
        </p:txBody>
      </p:sp>
    </p:spTree>
    <p:extLst>
      <p:ext uri="{BB962C8B-B14F-4D97-AF65-F5344CB8AC3E}">
        <p14:creationId xmlns:p14="http://schemas.microsoft.com/office/powerpoint/2010/main" val="394407963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783" y="-2017"/>
            <a:ext cx="9135234" cy="9757634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Is this a street light?…"/>
          <p:cNvSpPr txBox="1"/>
          <p:nvPr/>
        </p:nvSpPr>
        <p:spPr>
          <a:xfrm>
            <a:off x="3421657" y="127000"/>
            <a:ext cx="6161486" cy="1193801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Is this a street light?</a:t>
            </a:r>
          </a:p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(Verification / classification)</a:t>
            </a:r>
          </a:p>
        </p:txBody>
      </p:sp>
      <p:sp>
        <p:nvSpPr>
          <p:cNvPr id="128" name="Rectangle"/>
          <p:cNvSpPr/>
          <p:nvPr/>
        </p:nvSpPr>
        <p:spPr>
          <a:xfrm>
            <a:off x="4102100" y="5050532"/>
            <a:ext cx="1066701" cy="2889151"/>
          </a:xfrm>
          <a:prstGeom prst="rect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B00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vector of RVs:  set of part locations"/>
          <p:cNvSpPr txBox="1"/>
          <p:nvPr/>
        </p:nvSpPr>
        <p:spPr>
          <a:xfrm>
            <a:off x="718804" y="3964623"/>
            <a:ext cx="229307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882B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vector of RVs: </a:t>
            </a:r>
            <a:b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</a:b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set of part locations</a:t>
            </a:r>
          </a:p>
        </p:txBody>
      </p:sp>
      <p:pic>
        <p:nvPicPr>
          <p:cNvPr id="4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723" y="4020577"/>
            <a:ext cx="7329957" cy="797672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RV"/>
          <p:cNvSpPr txBox="1"/>
          <p:nvPr/>
        </p:nvSpPr>
        <p:spPr>
          <a:xfrm>
            <a:off x="5354929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  <p:sp>
        <p:nvSpPr>
          <p:cNvPr id="471" name="A more probabilistic approach…"/>
          <p:cNvSpPr txBox="1"/>
          <p:nvPr/>
        </p:nvSpPr>
        <p:spPr>
          <a:xfrm>
            <a:off x="1208966" y="922354"/>
            <a:ext cx="677113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more probabilistic approach…</a:t>
            </a:r>
          </a:p>
        </p:txBody>
      </p:sp>
      <p:sp>
        <p:nvSpPr>
          <p:cNvPr id="472" name="think of locations as random variables (RV)"/>
          <p:cNvSpPr txBox="1"/>
          <p:nvPr/>
        </p:nvSpPr>
        <p:spPr>
          <a:xfrm>
            <a:off x="3804663" y="1804714"/>
            <a:ext cx="88463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think of locations as random variables (RV)</a:t>
            </a:r>
          </a:p>
        </p:txBody>
      </p:sp>
      <p:sp>
        <p:nvSpPr>
          <p:cNvPr id="473" name="RV"/>
          <p:cNvSpPr txBox="1"/>
          <p:nvPr/>
        </p:nvSpPr>
        <p:spPr>
          <a:xfrm>
            <a:off x="6549842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  <p:sp>
        <p:nvSpPr>
          <p:cNvPr id="474" name="RV"/>
          <p:cNvSpPr txBox="1"/>
          <p:nvPr/>
        </p:nvSpPr>
        <p:spPr>
          <a:xfrm>
            <a:off x="9186436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</p:spTree>
    <p:extLst>
      <p:ext uri="{BB962C8B-B14F-4D97-AF65-F5344CB8AC3E}">
        <p14:creationId xmlns:p14="http://schemas.microsoft.com/office/powerpoint/2010/main" val="383476840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vector of RVs:  set of part locations"/>
          <p:cNvSpPr txBox="1"/>
          <p:nvPr/>
        </p:nvSpPr>
        <p:spPr>
          <a:xfrm>
            <a:off x="718804" y="3964623"/>
            <a:ext cx="229307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882B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vector of RVs: </a:t>
            </a:r>
            <a:b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</a:b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set of part locations</a:t>
            </a:r>
          </a:p>
        </p:txBody>
      </p:sp>
      <p:pic>
        <p:nvPicPr>
          <p:cNvPr id="4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723" y="4020577"/>
            <a:ext cx="7329957" cy="797672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What are the dimensions of R.V. L?"/>
          <p:cNvSpPr txBox="1"/>
          <p:nvPr/>
        </p:nvSpPr>
        <p:spPr>
          <a:xfrm>
            <a:off x="5392438" y="5706603"/>
            <a:ext cx="48298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2400" i="1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cs typeface="Helvetica"/>
                <a:sym typeface="Helvetica"/>
              </a:rPr>
              <a:t>What are the dimensions of R.V. L?</a:t>
            </a:r>
          </a:p>
        </p:txBody>
      </p:sp>
      <p:sp>
        <p:nvSpPr>
          <p:cNvPr id="481" name="How many possible combinations of part locations?"/>
          <p:cNvSpPr txBox="1"/>
          <p:nvPr/>
        </p:nvSpPr>
        <p:spPr>
          <a:xfrm>
            <a:off x="5374639" y="7723049"/>
            <a:ext cx="71323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2400" i="1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cs typeface="Helvetica"/>
                <a:sym typeface="Helvetica"/>
              </a:rPr>
              <a:t>How many possible combinations of part locations?</a:t>
            </a:r>
          </a:p>
        </p:txBody>
      </p:sp>
      <p:sp>
        <p:nvSpPr>
          <p:cNvPr id="482" name="RV"/>
          <p:cNvSpPr txBox="1"/>
          <p:nvPr/>
        </p:nvSpPr>
        <p:spPr>
          <a:xfrm>
            <a:off x="5354929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  <p:sp>
        <p:nvSpPr>
          <p:cNvPr id="483" name="A more modern probabilistic approach…"/>
          <p:cNvSpPr txBox="1"/>
          <p:nvPr/>
        </p:nvSpPr>
        <p:spPr>
          <a:xfrm>
            <a:off x="353773" y="922354"/>
            <a:ext cx="84815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more modern probabilistic approach…</a:t>
            </a:r>
          </a:p>
        </p:txBody>
      </p:sp>
      <p:sp>
        <p:nvSpPr>
          <p:cNvPr id="484" name="think of locations as random variables (RV)"/>
          <p:cNvSpPr txBox="1"/>
          <p:nvPr/>
        </p:nvSpPr>
        <p:spPr>
          <a:xfrm>
            <a:off x="3804663" y="1804714"/>
            <a:ext cx="88463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think of locations as random variables (RV)</a:t>
            </a:r>
          </a:p>
        </p:txBody>
      </p:sp>
      <p:sp>
        <p:nvSpPr>
          <p:cNvPr id="485" name="RV"/>
          <p:cNvSpPr txBox="1"/>
          <p:nvPr/>
        </p:nvSpPr>
        <p:spPr>
          <a:xfrm>
            <a:off x="6549842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  <p:sp>
        <p:nvSpPr>
          <p:cNvPr id="486" name="RV"/>
          <p:cNvSpPr txBox="1"/>
          <p:nvPr/>
        </p:nvSpPr>
        <p:spPr>
          <a:xfrm>
            <a:off x="9186436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  <p:pic>
        <p:nvPicPr>
          <p:cNvPr id="487" name="Rectangle" descr="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55315" y="5338270"/>
            <a:ext cx="3669792" cy="396685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88" name="Rectangle"/>
          <p:cNvSpPr/>
          <p:nvPr/>
        </p:nvSpPr>
        <p:spPr>
          <a:xfrm>
            <a:off x="1809332" y="5813944"/>
            <a:ext cx="684805" cy="701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9" name="Rectangle"/>
          <p:cNvSpPr/>
          <p:nvPr/>
        </p:nvSpPr>
        <p:spPr>
          <a:xfrm>
            <a:off x="3484805" y="6403706"/>
            <a:ext cx="684805" cy="701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0" name="Rectangle"/>
          <p:cNvSpPr/>
          <p:nvPr/>
        </p:nvSpPr>
        <p:spPr>
          <a:xfrm>
            <a:off x="2241318" y="7893218"/>
            <a:ext cx="684804" cy="701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184" y="5974432"/>
            <a:ext cx="4191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47" y="6526094"/>
            <a:ext cx="50292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7959" y="8015606"/>
            <a:ext cx="73152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image (N pixels)"/>
          <p:cNvSpPr txBox="1"/>
          <p:nvPr/>
        </p:nvSpPr>
        <p:spPr>
          <a:xfrm>
            <a:off x="2094899" y="4912804"/>
            <a:ext cx="179062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image (N pixels)</a:t>
            </a:r>
          </a:p>
        </p:txBody>
      </p:sp>
    </p:spTree>
    <p:extLst>
      <p:ext uri="{BB962C8B-B14F-4D97-AF65-F5344CB8AC3E}">
        <p14:creationId xmlns:p14="http://schemas.microsoft.com/office/powerpoint/2010/main" val="236652020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vector of RVs:  set of part locations"/>
          <p:cNvSpPr txBox="1"/>
          <p:nvPr/>
        </p:nvSpPr>
        <p:spPr>
          <a:xfrm>
            <a:off x="718804" y="3964623"/>
            <a:ext cx="229307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882B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vector of RVs: </a:t>
            </a:r>
            <a:b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</a:b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set of part locations</a:t>
            </a:r>
          </a:p>
        </p:txBody>
      </p:sp>
      <p:pic>
        <p:nvPicPr>
          <p:cNvPr id="4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723" y="4020577"/>
            <a:ext cx="7329957" cy="797672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What are the dimensions of R.V. L?"/>
          <p:cNvSpPr txBox="1"/>
          <p:nvPr/>
        </p:nvSpPr>
        <p:spPr>
          <a:xfrm>
            <a:off x="5392438" y="5706603"/>
            <a:ext cx="48298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2400" i="1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cs typeface="Helvetica"/>
                <a:sym typeface="Helvetica"/>
              </a:rPr>
              <a:t>What are the dimensions of R.V. L?</a:t>
            </a:r>
          </a:p>
        </p:txBody>
      </p:sp>
      <p:sp>
        <p:nvSpPr>
          <p:cNvPr id="501" name="How many possible combinations of part locations?"/>
          <p:cNvSpPr txBox="1"/>
          <p:nvPr/>
        </p:nvSpPr>
        <p:spPr>
          <a:xfrm>
            <a:off x="5374639" y="7723049"/>
            <a:ext cx="71323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2400" i="1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cs typeface="Helvetica"/>
                <a:sym typeface="Helvetica"/>
              </a:rPr>
              <a:t>How many possible combinations of part locations?</a:t>
            </a:r>
          </a:p>
        </p:txBody>
      </p:sp>
      <p:sp>
        <p:nvSpPr>
          <p:cNvPr id="502" name="RV"/>
          <p:cNvSpPr txBox="1"/>
          <p:nvPr/>
        </p:nvSpPr>
        <p:spPr>
          <a:xfrm>
            <a:off x="5354929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  <p:sp>
        <p:nvSpPr>
          <p:cNvPr id="503" name="A more modern probabilistic approach…"/>
          <p:cNvSpPr txBox="1"/>
          <p:nvPr/>
        </p:nvSpPr>
        <p:spPr>
          <a:xfrm>
            <a:off x="353773" y="922354"/>
            <a:ext cx="84815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more modern probabilistic approach…</a:t>
            </a:r>
          </a:p>
        </p:txBody>
      </p:sp>
      <p:sp>
        <p:nvSpPr>
          <p:cNvPr id="504" name="think of locations as random variables (RV)"/>
          <p:cNvSpPr txBox="1"/>
          <p:nvPr/>
        </p:nvSpPr>
        <p:spPr>
          <a:xfrm>
            <a:off x="3804663" y="1804714"/>
            <a:ext cx="88463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think of locations as random variables (RV)</a:t>
            </a:r>
          </a:p>
        </p:txBody>
      </p:sp>
      <p:sp>
        <p:nvSpPr>
          <p:cNvPr id="505" name="RV"/>
          <p:cNvSpPr txBox="1"/>
          <p:nvPr/>
        </p:nvSpPr>
        <p:spPr>
          <a:xfrm>
            <a:off x="6549842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  <p:sp>
        <p:nvSpPr>
          <p:cNvPr id="506" name="RV"/>
          <p:cNvSpPr txBox="1"/>
          <p:nvPr/>
        </p:nvSpPr>
        <p:spPr>
          <a:xfrm>
            <a:off x="9186436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  <p:pic>
        <p:nvPicPr>
          <p:cNvPr id="507" name="Rectangle" descr="Rectangl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155315" y="5338270"/>
            <a:ext cx="3669792" cy="396685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508" name="Rectangle"/>
          <p:cNvSpPr/>
          <p:nvPr/>
        </p:nvSpPr>
        <p:spPr>
          <a:xfrm>
            <a:off x="1809332" y="5813944"/>
            <a:ext cx="684805" cy="701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9" name="Rectangle"/>
          <p:cNvSpPr/>
          <p:nvPr/>
        </p:nvSpPr>
        <p:spPr>
          <a:xfrm>
            <a:off x="3484805" y="6403706"/>
            <a:ext cx="684805" cy="701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10" name="Rectangle"/>
          <p:cNvSpPr/>
          <p:nvPr/>
        </p:nvSpPr>
        <p:spPr>
          <a:xfrm>
            <a:off x="2241318" y="7893218"/>
            <a:ext cx="684804" cy="701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51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184" y="5974432"/>
            <a:ext cx="4191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5747" y="6526094"/>
            <a:ext cx="50292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7959" y="8015606"/>
            <a:ext cx="73152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5292" y="6608035"/>
            <a:ext cx="22987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image (N pixels)"/>
          <p:cNvSpPr txBox="1"/>
          <p:nvPr/>
        </p:nvSpPr>
        <p:spPr>
          <a:xfrm>
            <a:off x="2094899" y="4912804"/>
            <a:ext cx="179062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image (N pixels)</a:t>
            </a:r>
          </a:p>
        </p:txBody>
      </p:sp>
    </p:spTree>
    <p:extLst>
      <p:ext uri="{BB962C8B-B14F-4D97-AF65-F5344CB8AC3E}">
        <p14:creationId xmlns:p14="http://schemas.microsoft.com/office/powerpoint/2010/main" val="107870670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vector of RVs:  set of part locations"/>
          <p:cNvSpPr txBox="1"/>
          <p:nvPr/>
        </p:nvSpPr>
        <p:spPr>
          <a:xfrm>
            <a:off x="718804" y="3964623"/>
            <a:ext cx="2293075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882B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vector of RVs: </a:t>
            </a:r>
            <a:b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</a:b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set of part locations</a:t>
            </a:r>
          </a:p>
        </p:txBody>
      </p:sp>
      <p:pic>
        <p:nvPicPr>
          <p:cNvPr id="5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723" y="4020577"/>
            <a:ext cx="7329957" cy="797672"/>
          </a:xfrm>
          <a:prstGeom prst="rect">
            <a:avLst/>
          </a:prstGeom>
          <a:ln w="12700">
            <a:miter lim="400000"/>
          </a:ln>
        </p:spPr>
      </p:pic>
      <p:sp>
        <p:nvSpPr>
          <p:cNvPr id="521" name="What are the dimensions of R.V. L?"/>
          <p:cNvSpPr txBox="1"/>
          <p:nvPr/>
        </p:nvSpPr>
        <p:spPr>
          <a:xfrm>
            <a:off x="5392438" y="5706603"/>
            <a:ext cx="482986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2400" i="1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cs typeface="Helvetica"/>
                <a:sym typeface="Helvetica"/>
              </a:rPr>
              <a:t>What are the dimensions of R.V. L?</a:t>
            </a:r>
          </a:p>
        </p:txBody>
      </p:sp>
      <p:sp>
        <p:nvSpPr>
          <p:cNvPr id="522" name="How many possible combinations of part locations?"/>
          <p:cNvSpPr txBox="1"/>
          <p:nvPr/>
        </p:nvSpPr>
        <p:spPr>
          <a:xfrm>
            <a:off x="5374639" y="7723049"/>
            <a:ext cx="713232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2400" i="1">
                <a:solidFill>
                  <a:schemeClr val="accent1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cs typeface="Helvetica"/>
                <a:sym typeface="Helvetica"/>
              </a:rPr>
              <a:t>How many possible combinations of part locations?</a:t>
            </a:r>
          </a:p>
        </p:txBody>
      </p:sp>
      <p:pic>
        <p:nvPicPr>
          <p:cNvPr id="5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493" y="8517690"/>
            <a:ext cx="7747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RV"/>
          <p:cNvSpPr txBox="1"/>
          <p:nvPr/>
        </p:nvSpPr>
        <p:spPr>
          <a:xfrm>
            <a:off x="5354929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  <p:sp>
        <p:nvSpPr>
          <p:cNvPr id="525" name="A more modern probabilistic approach…"/>
          <p:cNvSpPr txBox="1"/>
          <p:nvPr/>
        </p:nvSpPr>
        <p:spPr>
          <a:xfrm>
            <a:off x="353773" y="922354"/>
            <a:ext cx="84815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more modern probabilistic approach…</a:t>
            </a:r>
          </a:p>
        </p:txBody>
      </p:sp>
      <p:sp>
        <p:nvSpPr>
          <p:cNvPr id="526" name="think of locations as random variables (RV)"/>
          <p:cNvSpPr txBox="1"/>
          <p:nvPr/>
        </p:nvSpPr>
        <p:spPr>
          <a:xfrm>
            <a:off x="3804663" y="1804714"/>
            <a:ext cx="88463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think of locations as random variables (RV)</a:t>
            </a:r>
          </a:p>
        </p:txBody>
      </p:sp>
      <p:sp>
        <p:nvSpPr>
          <p:cNvPr id="527" name="RV"/>
          <p:cNvSpPr txBox="1"/>
          <p:nvPr/>
        </p:nvSpPr>
        <p:spPr>
          <a:xfrm>
            <a:off x="6549842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  <p:sp>
        <p:nvSpPr>
          <p:cNvPr id="528" name="RV"/>
          <p:cNvSpPr txBox="1"/>
          <p:nvPr/>
        </p:nvSpPr>
        <p:spPr>
          <a:xfrm>
            <a:off x="9186436" y="3545020"/>
            <a:ext cx="40233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RV</a:t>
            </a:r>
          </a:p>
        </p:txBody>
      </p:sp>
      <p:pic>
        <p:nvPicPr>
          <p:cNvPr id="52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292" y="6608035"/>
            <a:ext cx="22987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Rectangle" descr="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55315" y="5338270"/>
            <a:ext cx="3669792" cy="396685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531" name="Rectangle"/>
          <p:cNvSpPr/>
          <p:nvPr/>
        </p:nvSpPr>
        <p:spPr>
          <a:xfrm>
            <a:off x="1809332" y="5813944"/>
            <a:ext cx="684805" cy="701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2" name="Rectangle"/>
          <p:cNvSpPr/>
          <p:nvPr/>
        </p:nvSpPr>
        <p:spPr>
          <a:xfrm>
            <a:off x="3484805" y="6403706"/>
            <a:ext cx="684805" cy="701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3" name="Rectangle"/>
          <p:cNvSpPr/>
          <p:nvPr/>
        </p:nvSpPr>
        <p:spPr>
          <a:xfrm>
            <a:off x="2241318" y="7893218"/>
            <a:ext cx="684804" cy="70197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53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184" y="5974432"/>
            <a:ext cx="419101" cy="38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747" y="6526094"/>
            <a:ext cx="502921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7959" y="8015606"/>
            <a:ext cx="73152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image (N pixels)"/>
          <p:cNvSpPr txBox="1"/>
          <p:nvPr/>
        </p:nvSpPr>
        <p:spPr>
          <a:xfrm>
            <a:off x="2094899" y="4912804"/>
            <a:ext cx="179062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image (N pixels)</a:t>
            </a:r>
          </a:p>
        </p:txBody>
      </p:sp>
    </p:spTree>
    <p:extLst>
      <p:ext uri="{BB962C8B-B14F-4D97-AF65-F5344CB8AC3E}">
        <p14:creationId xmlns:p14="http://schemas.microsoft.com/office/powerpoint/2010/main" val="399285681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Most likely set of locations L is found by maximizing:"/>
          <p:cNvSpPr txBox="1"/>
          <p:nvPr/>
        </p:nvSpPr>
        <p:spPr>
          <a:xfrm>
            <a:off x="1367036" y="2060141"/>
            <a:ext cx="102707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uFill>
                  <a:solidFill>
                    <a:srgbClr val="000000"/>
                  </a:solidFill>
                </a:uFill>
              </a:defRPr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Most likely set of locations </a:t>
            </a:r>
            <a:r>
              <a:rPr kumimoji="0" sz="32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Bell MT"/>
                <a:ea typeface="Bell MT"/>
                <a:cs typeface="Bell MT"/>
                <a:sym typeface="Bell MT"/>
              </a:rPr>
              <a:t>L</a:t>
            </a: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 is found by </a:t>
            </a:r>
            <a:r>
              <a:rPr kumimoji="0" sz="3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maximizing</a:t>
            </a: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:</a:t>
            </a:r>
          </a:p>
        </p:txBody>
      </p:sp>
      <p:sp>
        <p:nvSpPr>
          <p:cNvPr id="542" name="Likelihood:  How likely it is to observe image I given that the M parts are at locations L (scaled output of a classifier)"/>
          <p:cNvSpPr txBox="1"/>
          <p:nvPr/>
        </p:nvSpPr>
        <p:spPr>
          <a:xfrm>
            <a:off x="5246163" y="6081263"/>
            <a:ext cx="3261180" cy="149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Likelihood: </a:t>
            </a:r>
            <a:b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</a:b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How likely it is to observe image I given that the M parts are at locations L</a:t>
            </a:r>
            <a:b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</a:b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(scaled output of a classifier)</a:t>
            </a:r>
          </a:p>
        </p:txBody>
      </p:sp>
      <p:sp>
        <p:nvSpPr>
          <p:cNvPr id="543" name="Prior:  spatial prior controls the geometric configuration of the parts"/>
          <p:cNvSpPr txBox="1"/>
          <p:nvPr/>
        </p:nvSpPr>
        <p:spPr>
          <a:xfrm>
            <a:off x="8762758" y="6220959"/>
            <a:ext cx="3396323" cy="1219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Prior: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 </a:t>
            </a:r>
            <a:b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</a:b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spatial prior controls the geometric configuration of the parts</a:t>
            </a:r>
          </a:p>
        </p:txBody>
      </p:sp>
      <p:pic>
        <p:nvPicPr>
          <p:cNvPr id="544" name="Line" descr="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3731752">
            <a:off x="9014967" y="5291879"/>
            <a:ext cx="1487196" cy="401314"/>
          </a:xfrm>
          <a:prstGeom prst="rect">
            <a:avLst/>
          </a:prstGeom>
        </p:spPr>
      </p:pic>
      <p:sp>
        <p:nvSpPr>
          <p:cNvPr id="546" name="What kind of prior can we formulate?"/>
          <p:cNvSpPr txBox="1"/>
          <p:nvPr/>
        </p:nvSpPr>
        <p:spPr>
          <a:xfrm>
            <a:off x="5254231" y="8892000"/>
            <a:ext cx="75927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 kind of prior can we formulate?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886" y="3939739"/>
            <a:ext cx="7329957" cy="82938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447595" y="5309273"/>
            <a:ext cx="899273" cy="401314"/>
          </a:xfrm>
          <a:prstGeom prst="rect">
            <a:avLst/>
          </a:prstGeom>
        </p:spPr>
      </p:pic>
      <p:sp>
        <p:nvSpPr>
          <p:cNvPr id="550" name="part locations"/>
          <p:cNvSpPr txBox="1"/>
          <p:nvPr/>
        </p:nvSpPr>
        <p:spPr>
          <a:xfrm>
            <a:off x="3052877" y="3227432"/>
            <a:ext cx="111788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part locations</a:t>
            </a:r>
          </a:p>
        </p:txBody>
      </p:sp>
      <p:sp>
        <p:nvSpPr>
          <p:cNvPr id="551" name="image"/>
          <p:cNvSpPr txBox="1"/>
          <p:nvPr/>
        </p:nvSpPr>
        <p:spPr>
          <a:xfrm>
            <a:off x="4159370" y="3533575"/>
            <a:ext cx="92152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image</a:t>
            </a:r>
          </a:p>
        </p:txBody>
      </p:sp>
      <p:sp>
        <p:nvSpPr>
          <p:cNvPr id="552" name="Posterior"/>
          <p:cNvSpPr txBox="1"/>
          <p:nvPr/>
        </p:nvSpPr>
        <p:spPr>
          <a:xfrm>
            <a:off x="1949229" y="6081263"/>
            <a:ext cx="111788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spcBef>
                <a:spcPts val="3000"/>
              </a:spcBef>
              <a:defRPr sz="18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kumimoji="0" sz="18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Posterior</a:t>
            </a:r>
          </a:p>
        </p:txBody>
      </p:sp>
      <p:pic>
        <p:nvPicPr>
          <p:cNvPr id="553" name="Line" descr="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7364852">
            <a:off x="2346135" y="5242492"/>
            <a:ext cx="1032909" cy="40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7862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714" y="2259368"/>
            <a:ext cx="4147098" cy="440781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57" name="Given any collection of selfie images,…"/>
          <p:cNvSpPr txBox="1"/>
          <p:nvPr/>
        </p:nvSpPr>
        <p:spPr>
          <a:xfrm>
            <a:off x="1215893" y="546934"/>
            <a:ext cx="1057301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any collection of selfie images,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where would you expect the nose to be?</a:t>
            </a:r>
          </a:p>
        </p:txBody>
      </p:sp>
      <p:pic>
        <p:nvPicPr>
          <p:cNvPr id="55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38" y="2259368"/>
            <a:ext cx="3305864" cy="440781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365" y="2264200"/>
            <a:ext cx="4147097" cy="438762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6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4151" y="8284665"/>
            <a:ext cx="3856498" cy="771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What would be an appropriate prior?"/>
          <p:cNvSpPr txBox="1"/>
          <p:nvPr/>
        </p:nvSpPr>
        <p:spPr>
          <a:xfrm>
            <a:off x="2650985" y="7362439"/>
            <a:ext cx="7702830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would be an appropriate </a:t>
            </a:r>
            <a:r>
              <a:rPr kumimoji="0" sz="3600" b="1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prior</a:t>
            </a: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890398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A simple factorized model"/>
          <p:cNvSpPr txBox="1"/>
          <p:nvPr/>
        </p:nvSpPr>
        <p:spPr>
          <a:xfrm>
            <a:off x="2974627" y="2838450"/>
            <a:ext cx="737592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9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simple factorized model</a:t>
            </a:r>
          </a:p>
        </p:txBody>
      </p:sp>
      <p:sp>
        <p:nvSpPr>
          <p:cNvPr id="566" name="Break up the joint probability into smaller (independent) terms"/>
          <p:cNvSpPr txBox="1"/>
          <p:nvPr/>
        </p:nvSpPr>
        <p:spPr>
          <a:xfrm>
            <a:off x="2907606" y="6064250"/>
            <a:ext cx="718958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Break up the joint probability into smaller (independent) terms</a:t>
            </a:r>
          </a:p>
        </p:txBody>
      </p:sp>
      <p:pic>
        <p:nvPicPr>
          <p:cNvPr id="5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019" y="4100107"/>
            <a:ext cx="5426761" cy="15533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86866405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Independent lo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Independent locations</a:t>
            </a:r>
          </a:p>
        </p:txBody>
      </p:sp>
      <p:pic>
        <p:nvPicPr>
          <p:cNvPr id="57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11" y="3432378"/>
            <a:ext cx="1539805" cy="982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208" y="3698795"/>
            <a:ext cx="1605281" cy="116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7255" y="4882726"/>
            <a:ext cx="1361442" cy="1740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372" y="7327045"/>
            <a:ext cx="2066809" cy="1384640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Each feature is allowed to move independently…"/>
          <p:cNvSpPr txBox="1"/>
          <p:nvPr/>
        </p:nvSpPr>
        <p:spPr>
          <a:xfrm>
            <a:off x="7872724" y="6144450"/>
            <a:ext cx="4046414" cy="231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Each feature is allowed to move independently</a:t>
            </a:r>
          </a:p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Does not model the 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relative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 location of parts at all</a:t>
            </a:r>
          </a:p>
        </p:txBody>
      </p:sp>
      <p:sp>
        <p:nvSpPr>
          <p:cNvPr id="577" name="Oval"/>
          <p:cNvSpPr/>
          <p:nvPr/>
        </p:nvSpPr>
        <p:spPr>
          <a:xfrm rot="21077805">
            <a:off x="762000" y="3403834"/>
            <a:ext cx="2378720" cy="1108523"/>
          </a:xfrm>
          <a:prstGeom prst="ellipse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8" name="Oval"/>
          <p:cNvSpPr/>
          <p:nvPr/>
        </p:nvSpPr>
        <p:spPr>
          <a:xfrm rot="21108232">
            <a:off x="4445489" y="3724783"/>
            <a:ext cx="2378721" cy="1108523"/>
          </a:xfrm>
          <a:prstGeom prst="ellipse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9" name="Oval"/>
          <p:cNvSpPr/>
          <p:nvPr/>
        </p:nvSpPr>
        <p:spPr>
          <a:xfrm rot="1545315">
            <a:off x="2387600" y="4661134"/>
            <a:ext cx="1660753" cy="2133602"/>
          </a:xfrm>
          <a:prstGeom prst="ellipse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0" name="Oval"/>
          <p:cNvSpPr/>
          <p:nvPr/>
        </p:nvSpPr>
        <p:spPr>
          <a:xfrm rot="20718146">
            <a:off x="3222416" y="7465104"/>
            <a:ext cx="2378721" cy="1108522"/>
          </a:xfrm>
          <a:prstGeom prst="ellipse">
            <a:avLst/>
          </a:prstGeom>
          <a:ln w="508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581" name="Rectangle" descr="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6050" y="2893761"/>
            <a:ext cx="5807427" cy="21844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58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1612" y="3682489"/>
            <a:ext cx="3416301" cy="977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2144763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ree structur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Tree structure</a:t>
            </a:r>
          </a:p>
          <a:p>
            <a:pPr>
              <a:defRPr sz="5000"/>
            </a:pPr>
            <a:r>
              <a:t>(star model)</a:t>
            </a:r>
          </a:p>
        </p:txBody>
      </p:sp>
      <p:sp>
        <p:nvSpPr>
          <p:cNvPr id="585" name="Line"/>
          <p:cNvSpPr/>
          <p:nvPr/>
        </p:nvSpPr>
        <p:spPr>
          <a:xfrm>
            <a:off x="2176858" y="3625417"/>
            <a:ext cx="1092765" cy="123049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6" name="Line"/>
          <p:cNvSpPr/>
          <p:nvPr/>
        </p:nvSpPr>
        <p:spPr>
          <a:xfrm flipH="1">
            <a:off x="4145640" y="3720244"/>
            <a:ext cx="1316286" cy="117856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7" name="Line"/>
          <p:cNvSpPr/>
          <p:nvPr/>
        </p:nvSpPr>
        <p:spPr>
          <a:xfrm flipV="1">
            <a:off x="3755044" y="5860618"/>
            <a:ext cx="18064" cy="206361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58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11" y="3432378"/>
            <a:ext cx="1539805" cy="982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08" y="3343195"/>
            <a:ext cx="1605281" cy="116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355" y="4594004"/>
            <a:ext cx="1361442" cy="1740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672" y="7286364"/>
            <a:ext cx="2066809" cy="138464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Represent the location of…"/>
          <p:cNvSpPr txBox="1"/>
          <p:nvPr/>
        </p:nvSpPr>
        <p:spPr>
          <a:xfrm>
            <a:off x="7345477" y="5688796"/>
            <a:ext cx="4988573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Represent the location of 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all the parts relative to a single reference part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Assumes that one 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reference part is defined </a:t>
            </a:r>
            <a:b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(who will decide this?)</a:t>
            </a:r>
          </a:p>
        </p:txBody>
      </p:sp>
      <p:sp>
        <p:nvSpPr>
          <p:cNvPr id="593" name="Root (reference) node"/>
          <p:cNvSpPr txBox="1"/>
          <p:nvPr/>
        </p:nvSpPr>
        <p:spPr>
          <a:xfrm>
            <a:off x="1422323" y="5140045"/>
            <a:ext cx="184981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Root (reference) node</a:t>
            </a:r>
          </a:p>
        </p:txBody>
      </p:sp>
      <p:pic>
        <p:nvPicPr>
          <p:cNvPr id="594" name="Rectangle" descr="Rectangl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936050" y="2893761"/>
            <a:ext cx="5807427" cy="21844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59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072" y="3373216"/>
            <a:ext cx="5177383" cy="11004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0499764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Fully connecte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Fully connected</a:t>
            </a:r>
          </a:p>
          <a:p>
            <a:pPr>
              <a:defRPr sz="5000"/>
            </a:pPr>
            <a:r>
              <a:t>(constellation model)</a:t>
            </a:r>
          </a:p>
        </p:txBody>
      </p:sp>
      <p:sp>
        <p:nvSpPr>
          <p:cNvPr id="598" name="Explicitly represents the…"/>
          <p:cNvSpPr txBox="1"/>
          <p:nvPr/>
        </p:nvSpPr>
        <p:spPr>
          <a:xfrm>
            <a:off x="5458667" y="5140623"/>
            <a:ext cx="6893157" cy="26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Explicitly represents the 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joint distribution of locations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Good model: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Models relative location of parts 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BUT Intractable for moderate number of parts</a:t>
            </a:r>
          </a:p>
        </p:txBody>
      </p:sp>
      <p:sp>
        <p:nvSpPr>
          <p:cNvPr id="599" name="Line"/>
          <p:cNvSpPr/>
          <p:nvPr/>
        </p:nvSpPr>
        <p:spPr>
          <a:xfrm>
            <a:off x="2176858" y="3625417"/>
            <a:ext cx="1092765" cy="123049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00" name="Line"/>
          <p:cNvSpPr/>
          <p:nvPr/>
        </p:nvSpPr>
        <p:spPr>
          <a:xfrm flipH="1">
            <a:off x="4145640" y="3720244"/>
            <a:ext cx="1316286" cy="1178561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01" name="Line"/>
          <p:cNvSpPr/>
          <p:nvPr/>
        </p:nvSpPr>
        <p:spPr>
          <a:xfrm flipV="1">
            <a:off x="3755044" y="5860618"/>
            <a:ext cx="18064" cy="2063610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02" name="Line"/>
          <p:cNvSpPr/>
          <p:nvPr/>
        </p:nvSpPr>
        <p:spPr>
          <a:xfrm flipH="1" flipV="1">
            <a:off x="1619751" y="3777632"/>
            <a:ext cx="1801708" cy="3693725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03" name="Line"/>
          <p:cNvSpPr/>
          <p:nvPr/>
        </p:nvSpPr>
        <p:spPr>
          <a:xfrm flipV="1">
            <a:off x="4106700" y="3780076"/>
            <a:ext cx="1873957" cy="3849512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04" name="Line"/>
          <p:cNvSpPr/>
          <p:nvPr/>
        </p:nvSpPr>
        <p:spPr>
          <a:xfrm flipV="1">
            <a:off x="2115898" y="3914413"/>
            <a:ext cx="3296356" cy="18064"/>
          </a:xfrm>
          <a:prstGeom prst="line">
            <a:avLst/>
          </a:prstGeom>
          <a:ln w="38100">
            <a:solidFill>
              <a:srgbClr val="FF0000"/>
            </a:solidFill>
          </a:ln>
        </p:spPr>
        <p:txBody>
          <a:bodyPr lIns="65023" tIns="65023" rIns="65023" bIns="65023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pic>
        <p:nvPicPr>
          <p:cNvPr id="60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11" y="3432378"/>
            <a:ext cx="1539805" cy="982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08" y="3343195"/>
            <a:ext cx="1605281" cy="11604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355" y="4594004"/>
            <a:ext cx="1361442" cy="1740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image.png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672" y="7286364"/>
            <a:ext cx="2066809" cy="1384641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positional dependence"/>
          <p:cNvSpPr txBox="1"/>
          <p:nvPr/>
        </p:nvSpPr>
        <p:spPr>
          <a:xfrm rot="3844457">
            <a:off x="952951" y="5611769"/>
            <a:ext cx="272592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positional dependence</a:t>
            </a:r>
          </a:p>
        </p:txBody>
      </p:sp>
      <p:pic>
        <p:nvPicPr>
          <p:cNvPr id="610" name="latex-image-6.pdf" descr="latex-image-6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8125" y="3656419"/>
            <a:ext cx="4431184" cy="534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Rectangle" descr="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936050" y="2893761"/>
            <a:ext cx="5807427" cy="21844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22667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783" y="-2017"/>
            <a:ext cx="9135234" cy="975763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Where are the people?…"/>
          <p:cNvSpPr txBox="1"/>
          <p:nvPr/>
        </p:nvSpPr>
        <p:spPr>
          <a:xfrm>
            <a:off x="3930091" y="127000"/>
            <a:ext cx="5144618" cy="1193801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Where are the people?</a:t>
            </a:r>
          </a:p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(Detection)</a:t>
            </a:r>
          </a:p>
        </p:txBody>
      </p:sp>
      <p:sp>
        <p:nvSpPr>
          <p:cNvPr id="132" name="Rectangle"/>
          <p:cNvSpPr/>
          <p:nvPr/>
        </p:nvSpPr>
        <p:spPr>
          <a:xfrm>
            <a:off x="1930400" y="8619232"/>
            <a:ext cx="339378" cy="994668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3" name="Rectangle"/>
          <p:cNvSpPr/>
          <p:nvPr/>
        </p:nvSpPr>
        <p:spPr>
          <a:xfrm>
            <a:off x="2197100" y="7146032"/>
            <a:ext cx="339378" cy="80600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4" name="Rectangle"/>
          <p:cNvSpPr/>
          <p:nvPr/>
        </p:nvSpPr>
        <p:spPr>
          <a:xfrm>
            <a:off x="3390900" y="8922196"/>
            <a:ext cx="339378" cy="80600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5" name="Rectangle"/>
          <p:cNvSpPr/>
          <p:nvPr/>
        </p:nvSpPr>
        <p:spPr>
          <a:xfrm>
            <a:off x="3302000" y="8530332"/>
            <a:ext cx="339378" cy="994668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6" name="Rectangle"/>
          <p:cNvSpPr/>
          <p:nvPr/>
        </p:nvSpPr>
        <p:spPr>
          <a:xfrm>
            <a:off x="3784600" y="8377932"/>
            <a:ext cx="339378" cy="994668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" name="Rectangle"/>
          <p:cNvSpPr/>
          <p:nvPr/>
        </p:nvSpPr>
        <p:spPr>
          <a:xfrm>
            <a:off x="3390900" y="7793732"/>
            <a:ext cx="339378" cy="80600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8" name="Rectangle"/>
          <p:cNvSpPr/>
          <p:nvPr/>
        </p:nvSpPr>
        <p:spPr>
          <a:xfrm>
            <a:off x="4394200" y="7971532"/>
            <a:ext cx="339378" cy="80600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4762500" y="7971532"/>
            <a:ext cx="339378" cy="78740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0" name="Rectangle"/>
          <p:cNvSpPr/>
          <p:nvPr/>
        </p:nvSpPr>
        <p:spPr>
          <a:xfrm>
            <a:off x="2997200" y="8073132"/>
            <a:ext cx="339378" cy="994668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" name="Rectangle"/>
          <p:cNvSpPr/>
          <p:nvPr/>
        </p:nvSpPr>
        <p:spPr>
          <a:xfrm>
            <a:off x="6134100" y="8619232"/>
            <a:ext cx="339378" cy="994668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2" name="Rectangle"/>
          <p:cNvSpPr/>
          <p:nvPr/>
        </p:nvSpPr>
        <p:spPr>
          <a:xfrm>
            <a:off x="7175500" y="8073132"/>
            <a:ext cx="339378" cy="80600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3" name="Rectangle"/>
          <p:cNvSpPr/>
          <p:nvPr/>
        </p:nvSpPr>
        <p:spPr>
          <a:xfrm>
            <a:off x="9588500" y="8708132"/>
            <a:ext cx="339378" cy="994668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4" name="Rectangle"/>
          <p:cNvSpPr/>
          <p:nvPr/>
        </p:nvSpPr>
        <p:spPr>
          <a:xfrm>
            <a:off x="9271000" y="8708132"/>
            <a:ext cx="339378" cy="994668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5" name="Rectangle"/>
          <p:cNvSpPr/>
          <p:nvPr/>
        </p:nvSpPr>
        <p:spPr>
          <a:xfrm>
            <a:off x="9055100" y="8377932"/>
            <a:ext cx="339378" cy="994668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6" name="Rectangle"/>
          <p:cNvSpPr/>
          <p:nvPr/>
        </p:nvSpPr>
        <p:spPr>
          <a:xfrm>
            <a:off x="2654300" y="7699399"/>
            <a:ext cx="339378" cy="994669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7" name="Rectangle"/>
          <p:cNvSpPr/>
          <p:nvPr/>
        </p:nvSpPr>
        <p:spPr>
          <a:xfrm>
            <a:off x="3175000" y="7552432"/>
            <a:ext cx="339378" cy="80600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8" name="Rectangle"/>
          <p:cNvSpPr/>
          <p:nvPr/>
        </p:nvSpPr>
        <p:spPr>
          <a:xfrm>
            <a:off x="4271788" y="7603232"/>
            <a:ext cx="339379" cy="80600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9" name="Rectangle"/>
          <p:cNvSpPr/>
          <p:nvPr/>
        </p:nvSpPr>
        <p:spPr>
          <a:xfrm>
            <a:off x="5081761" y="9036496"/>
            <a:ext cx="339378" cy="57740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0" name="Rectangle"/>
          <p:cNvSpPr/>
          <p:nvPr/>
        </p:nvSpPr>
        <p:spPr>
          <a:xfrm>
            <a:off x="5600700" y="9036496"/>
            <a:ext cx="339378" cy="57740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1" name="Rectangle"/>
          <p:cNvSpPr/>
          <p:nvPr/>
        </p:nvSpPr>
        <p:spPr>
          <a:xfrm>
            <a:off x="6772622" y="8916764"/>
            <a:ext cx="428278" cy="80600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ro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Pros</a:t>
            </a:r>
          </a:p>
          <a:p>
            <a:pPr lvl="1"/>
            <a:r>
              <a:t>Retains spatial constraints</a:t>
            </a:r>
          </a:p>
          <a:p>
            <a:pPr lvl="1"/>
            <a:r>
              <a:t>Robust to deformations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Cons</a:t>
            </a:r>
          </a:p>
          <a:p>
            <a:pPr lvl="1"/>
            <a:r>
              <a:t>Computationally expensive</a:t>
            </a:r>
          </a:p>
          <a:p>
            <a:pPr lvl="1"/>
            <a:r>
              <a:t>Generalization to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large</a:t>
            </a:r>
            <a:r>
              <a:t> inter-class variation (e.g., modeling chairs)</a:t>
            </a:r>
          </a:p>
        </p:txBody>
      </p:sp>
    </p:spTree>
    <p:extLst>
      <p:ext uri="{BB962C8B-B14F-4D97-AF65-F5344CB8AC3E}">
        <p14:creationId xmlns:p14="http://schemas.microsoft.com/office/powerpoint/2010/main" val="1432191465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patial…"/>
          <p:cNvSpPr txBox="1"/>
          <p:nvPr/>
        </p:nvSpPr>
        <p:spPr>
          <a:xfrm>
            <a:off x="4567530" y="5901802"/>
            <a:ext cx="381000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Spatial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reasoning</a:t>
            </a:r>
          </a:p>
        </p:txBody>
      </p:sp>
      <p:sp>
        <p:nvSpPr>
          <p:cNvPr id="616" name="Window classification"/>
          <p:cNvSpPr txBox="1"/>
          <p:nvPr/>
        </p:nvSpPr>
        <p:spPr>
          <a:xfrm>
            <a:off x="8541797" y="5901802"/>
            <a:ext cx="381000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Window classification</a:t>
            </a:r>
          </a:p>
        </p:txBody>
      </p:sp>
      <p:grpSp>
        <p:nvGrpSpPr>
          <p:cNvPr id="623" name="Group"/>
          <p:cNvGrpSpPr/>
          <p:nvPr/>
        </p:nvGrpSpPr>
        <p:grpSpPr>
          <a:xfrm>
            <a:off x="8541797" y="2685250"/>
            <a:ext cx="3725335" cy="2794001"/>
            <a:chOff x="0" y="0"/>
            <a:chExt cx="3725333" cy="2794000"/>
          </a:xfrm>
        </p:grpSpPr>
        <p:pic>
          <p:nvPicPr>
            <p:cNvPr id="617" name="SharingRoad.jpg" descr="SharingRoad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725334" cy="279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18" name="Square"/>
            <p:cNvSpPr/>
            <p:nvPr/>
          </p:nvSpPr>
          <p:spPr>
            <a:xfrm>
              <a:off x="130713" y="130713"/>
              <a:ext cx="784282" cy="784282"/>
            </a:xfrm>
            <a:prstGeom prst="rect">
              <a:avLst/>
            </a:prstGeom>
            <a:noFill/>
            <a:ln w="381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622" name="Group"/>
            <p:cNvGrpSpPr/>
            <p:nvPr/>
          </p:nvGrpSpPr>
          <p:grpSpPr>
            <a:xfrm>
              <a:off x="2091415" y="1045707"/>
              <a:ext cx="1503205" cy="914995"/>
              <a:chOff x="0" y="0"/>
              <a:chExt cx="1503204" cy="914994"/>
            </a:xfrm>
          </p:grpSpPr>
          <p:sp>
            <p:nvSpPr>
              <p:cNvPr id="619" name="Rectangle"/>
              <p:cNvSpPr/>
              <p:nvPr/>
            </p:nvSpPr>
            <p:spPr>
              <a:xfrm>
                <a:off x="718923" y="261426"/>
                <a:ext cx="784282" cy="653569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Rectangle"/>
              <p:cNvSpPr/>
              <p:nvPr/>
            </p:nvSpPr>
            <p:spPr>
              <a:xfrm>
                <a:off x="522853" y="130713"/>
                <a:ext cx="784282" cy="653568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Rectangle"/>
              <p:cNvSpPr/>
              <p:nvPr/>
            </p:nvSpPr>
            <p:spPr>
              <a:xfrm>
                <a:off x="-1" y="-1"/>
                <a:ext cx="457499" cy="326785"/>
              </a:xfrm>
              <a:prstGeom prst="rect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>
                    <a:solidFill>
                      <a:srgbClr val="FFFFFF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4" name="Group"/>
          <p:cNvGrpSpPr/>
          <p:nvPr/>
        </p:nvGrpSpPr>
        <p:grpSpPr>
          <a:xfrm>
            <a:off x="4632379" y="2662760"/>
            <a:ext cx="3667603" cy="2794001"/>
            <a:chOff x="0" y="0"/>
            <a:chExt cx="3667602" cy="2794000"/>
          </a:xfrm>
        </p:grpSpPr>
        <p:pic>
          <p:nvPicPr>
            <p:cNvPr id="624" name="montage-bw-scale" descr="montage-bw-scale"/>
            <p:cNvPicPr>
              <a:picLocks noChangeAspect="1"/>
            </p:cNvPicPr>
            <p:nvPr/>
          </p:nvPicPr>
          <p:blipFill>
            <a:blip r:embed="rId3"/>
            <a:srcRect l="58280" r="11915" b="60832"/>
            <a:stretch>
              <a:fillRect/>
            </a:stretch>
          </p:blipFill>
          <p:spPr>
            <a:xfrm>
              <a:off x="0" y="0"/>
              <a:ext cx="3667603" cy="2794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30" name="Group"/>
            <p:cNvGrpSpPr/>
            <p:nvPr/>
          </p:nvGrpSpPr>
          <p:grpSpPr>
            <a:xfrm>
              <a:off x="244506" y="697863"/>
              <a:ext cx="3142933" cy="1571467"/>
              <a:chOff x="0" y="0"/>
              <a:chExt cx="3142931" cy="1571465"/>
            </a:xfrm>
          </p:grpSpPr>
          <p:sp>
            <p:nvSpPr>
              <p:cNvPr id="625" name="Square"/>
              <p:cNvSpPr/>
              <p:nvPr/>
            </p:nvSpPr>
            <p:spPr>
              <a:xfrm>
                <a:off x="1920680" y="873036"/>
                <a:ext cx="349215" cy="349216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Square"/>
              <p:cNvSpPr/>
              <p:nvPr/>
            </p:nvSpPr>
            <p:spPr>
              <a:xfrm>
                <a:off x="2619109" y="1047643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Square"/>
              <p:cNvSpPr/>
              <p:nvPr/>
            </p:nvSpPr>
            <p:spPr>
              <a:xfrm>
                <a:off x="2269894" y="-1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Square"/>
              <p:cNvSpPr/>
              <p:nvPr/>
            </p:nvSpPr>
            <p:spPr>
              <a:xfrm>
                <a:off x="873036" y="174607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Square"/>
              <p:cNvSpPr/>
              <p:nvPr/>
            </p:nvSpPr>
            <p:spPr>
              <a:xfrm>
                <a:off x="-1" y="349214"/>
                <a:ext cx="523823" cy="523823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31" name="Line"/>
            <p:cNvSpPr/>
            <p:nvPr/>
          </p:nvSpPr>
          <p:spPr>
            <a:xfrm>
              <a:off x="489013" y="1344787"/>
              <a:ext cx="2567323" cy="611268"/>
            </a:xfrm>
            <a:prstGeom prst="line">
              <a:avLst/>
            </a:prstGeom>
            <a:noFill/>
            <a:ln w="28575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32" name="Line"/>
            <p:cNvSpPr/>
            <p:nvPr/>
          </p:nvSpPr>
          <p:spPr>
            <a:xfrm flipH="1" flipV="1">
              <a:off x="2689575" y="978027"/>
              <a:ext cx="366761" cy="978028"/>
            </a:xfrm>
            <a:prstGeom prst="line">
              <a:avLst/>
            </a:prstGeom>
            <a:noFill/>
            <a:ln w="28575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633" name="Line"/>
            <p:cNvSpPr/>
            <p:nvPr/>
          </p:nvSpPr>
          <p:spPr>
            <a:xfrm flipH="1">
              <a:off x="489013" y="978027"/>
              <a:ext cx="2200563" cy="366761"/>
            </a:xfrm>
            <a:prstGeom prst="line">
              <a:avLst/>
            </a:prstGeom>
            <a:noFill/>
            <a:ln w="28575" cap="flat">
              <a:solidFill>
                <a:srgbClr val="33339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pic>
        <p:nvPicPr>
          <p:cNvPr id="63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64" y="2662760"/>
            <a:ext cx="3732800" cy="2794001"/>
          </a:xfrm>
          <a:prstGeom prst="rect">
            <a:avLst/>
          </a:prstGeom>
          <a:ln>
            <a:solidFill>
              <a:srgbClr val="A6AAA9"/>
            </a:solidFill>
            <a:miter lim="400000"/>
          </a:ln>
        </p:spPr>
      </p:pic>
      <p:sp>
        <p:nvSpPr>
          <p:cNvPr id="636" name="Feature Matching"/>
          <p:cNvSpPr txBox="1"/>
          <p:nvPr/>
        </p:nvSpPr>
        <p:spPr>
          <a:xfrm>
            <a:off x="1113451" y="5901802"/>
            <a:ext cx="2821427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Feature Matching</a:t>
            </a:r>
          </a:p>
        </p:txBody>
      </p:sp>
    </p:spTree>
    <p:extLst>
      <p:ext uri="{BB962C8B-B14F-4D97-AF65-F5344CB8AC3E}">
        <p14:creationId xmlns:p14="http://schemas.microsoft.com/office/powerpoint/2010/main" val="124969263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Window-bas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Window-based</a:t>
            </a:r>
          </a:p>
        </p:txBody>
      </p:sp>
    </p:spTree>
    <p:extLst>
      <p:ext uri="{BB962C8B-B14F-4D97-AF65-F5344CB8AC3E}">
        <p14:creationId xmlns:p14="http://schemas.microsoft.com/office/powerpoint/2010/main" val="418693117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image.png" descr="image.png"/>
          <p:cNvPicPr>
            <a:picLocks noChangeAspect="1"/>
          </p:cNvPicPr>
          <p:nvPr/>
        </p:nvPicPr>
        <p:blipFill>
          <a:blip r:embed="rId2"/>
          <a:srcRect l="1197" t="1829" b="610"/>
          <a:stretch>
            <a:fillRect/>
          </a:stretch>
        </p:blipFill>
        <p:spPr>
          <a:xfrm>
            <a:off x="9111669" y="2641182"/>
            <a:ext cx="2339059" cy="4540392"/>
          </a:xfrm>
          <a:prstGeom prst="rect">
            <a:avLst/>
          </a:prstGeom>
          <a:ln w="25400">
            <a:solidFill>
              <a:srgbClr val="FFFFFF"/>
            </a:solidFill>
          </a:ln>
        </p:spPr>
      </p:pic>
      <p:pic>
        <p:nvPicPr>
          <p:cNvPr id="641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777" y="2641182"/>
            <a:ext cx="2327770" cy="4544908"/>
          </a:xfrm>
          <a:prstGeom prst="rect">
            <a:avLst/>
          </a:prstGeom>
          <a:ln w="25400">
            <a:solidFill>
              <a:srgbClr val="FFFFFF"/>
            </a:solidFill>
          </a:ln>
        </p:spPr>
      </p:pic>
      <p:pic>
        <p:nvPicPr>
          <p:cNvPr id="642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411" y="2607690"/>
            <a:ext cx="2314223" cy="4533619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1. get image window"/>
          <p:cNvSpPr txBox="1"/>
          <p:nvPr/>
        </p:nvSpPr>
        <p:spPr>
          <a:xfrm>
            <a:off x="1085240" y="7305333"/>
            <a:ext cx="294284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 get image window</a:t>
            </a:r>
          </a:p>
        </p:txBody>
      </p:sp>
      <p:sp>
        <p:nvSpPr>
          <p:cNvPr id="644" name="2. extract features"/>
          <p:cNvSpPr txBox="1"/>
          <p:nvPr/>
        </p:nvSpPr>
        <p:spPr>
          <a:xfrm>
            <a:off x="5052771" y="7305333"/>
            <a:ext cx="256550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extract features</a:t>
            </a:r>
          </a:p>
        </p:txBody>
      </p:sp>
      <p:sp>
        <p:nvSpPr>
          <p:cNvPr id="645" name="3. classify"/>
          <p:cNvSpPr txBox="1"/>
          <p:nvPr/>
        </p:nvSpPr>
        <p:spPr>
          <a:xfrm>
            <a:off x="9546539" y="7305333"/>
            <a:ext cx="1469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 classify</a:t>
            </a:r>
          </a:p>
        </p:txBody>
      </p:sp>
      <p:sp>
        <p:nvSpPr>
          <p:cNvPr id="646" name="When does this work and when does it fail?"/>
          <p:cNvSpPr txBox="1"/>
          <p:nvPr/>
        </p:nvSpPr>
        <p:spPr>
          <a:xfrm>
            <a:off x="3339338" y="8096587"/>
            <a:ext cx="59923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When does this work and when does it fail?</a:t>
            </a:r>
          </a:p>
        </p:txBody>
      </p:sp>
      <p:sp>
        <p:nvSpPr>
          <p:cNvPr id="647" name="How many templates do you need?"/>
          <p:cNvSpPr txBox="1"/>
          <p:nvPr/>
        </p:nvSpPr>
        <p:spPr>
          <a:xfrm>
            <a:off x="3873043" y="8651514"/>
            <a:ext cx="49249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templates do you need?</a:t>
            </a:r>
          </a:p>
        </p:txBody>
      </p:sp>
      <p:sp>
        <p:nvSpPr>
          <p:cNvPr id="648" name="Template Matching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Template Matching</a:t>
            </a:r>
          </a:p>
        </p:txBody>
      </p:sp>
    </p:spTree>
    <p:extLst>
      <p:ext uri="{BB962C8B-B14F-4D97-AF65-F5344CB8AC3E}">
        <p14:creationId xmlns:p14="http://schemas.microsoft.com/office/powerpoint/2010/main" val="131034394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er-exempla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Per-exemplar</a:t>
            </a:r>
          </a:p>
        </p:txBody>
      </p:sp>
      <p:pic>
        <p:nvPicPr>
          <p:cNvPr id="6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80" y="2933091"/>
            <a:ext cx="11542840" cy="4323688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find the ‘nearest’ exemplar, inherit its label"/>
          <p:cNvSpPr txBox="1"/>
          <p:nvPr/>
        </p:nvSpPr>
        <p:spPr>
          <a:xfrm>
            <a:off x="3590950" y="7733153"/>
            <a:ext cx="58229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find the ‘nearest’ exemplar, inherit its label</a:t>
            </a:r>
          </a:p>
        </p:txBody>
      </p:sp>
      <p:sp>
        <p:nvSpPr>
          <p:cNvPr id="653" name="exemplar"/>
          <p:cNvSpPr txBox="1"/>
          <p:nvPr/>
        </p:nvSpPr>
        <p:spPr>
          <a:xfrm>
            <a:off x="1123066" y="2646573"/>
            <a:ext cx="106687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exemplar</a:t>
            </a:r>
          </a:p>
        </p:txBody>
      </p:sp>
      <p:sp>
        <p:nvSpPr>
          <p:cNvPr id="654" name="template"/>
          <p:cNvSpPr txBox="1"/>
          <p:nvPr/>
        </p:nvSpPr>
        <p:spPr>
          <a:xfrm>
            <a:off x="2706735" y="2646573"/>
            <a:ext cx="100355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template</a:t>
            </a:r>
          </a:p>
        </p:txBody>
      </p:sp>
      <p:sp>
        <p:nvSpPr>
          <p:cNvPr id="655" name="top hits from test data"/>
          <p:cNvSpPr txBox="1"/>
          <p:nvPr/>
        </p:nvSpPr>
        <p:spPr>
          <a:xfrm>
            <a:off x="4227082" y="2646573"/>
            <a:ext cx="23335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top hits from test data</a:t>
            </a:r>
          </a:p>
        </p:txBody>
      </p:sp>
    </p:spTree>
    <p:extLst>
      <p:ext uri="{BB962C8B-B14F-4D97-AF65-F5344CB8AC3E}">
        <p14:creationId xmlns:p14="http://schemas.microsoft.com/office/powerpoint/2010/main" val="262287829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image.png" descr="image.png"/>
          <p:cNvPicPr>
            <a:picLocks noChangeAspect="1"/>
          </p:cNvPicPr>
          <p:nvPr/>
        </p:nvPicPr>
        <p:blipFill>
          <a:blip r:embed="rId2"/>
          <a:srcRect l="1197" t="1829" b="610"/>
          <a:stretch>
            <a:fillRect/>
          </a:stretch>
        </p:blipFill>
        <p:spPr>
          <a:xfrm>
            <a:off x="9111669" y="2641182"/>
            <a:ext cx="2339059" cy="4540392"/>
          </a:xfrm>
          <a:prstGeom prst="rect">
            <a:avLst/>
          </a:prstGeom>
          <a:ln w="25400">
            <a:solidFill>
              <a:srgbClr val="FFFFFF"/>
            </a:solidFill>
          </a:ln>
        </p:spPr>
      </p:pic>
      <p:pic>
        <p:nvPicPr>
          <p:cNvPr id="658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777" y="2641182"/>
            <a:ext cx="2327770" cy="4544908"/>
          </a:xfrm>
          <a:prstGeom prst="rect">
            <a:avLst/>
          </a:prstGeom>
          <a:ln w="25400">
            <a:solidFill>
              <a:srgbClr val="FFFFFF"/>
            </a:solidFill>
          </a:ln>
        </p:spPr>
      </p:pic>
      <p:pic>
        <p:nvPicPr>
          <p:cNvPr id="659" name="image.png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411" y="2607690"/>
            <a:ext cx="2314223" cy="4533619"/>
          </a:xfrm>
          <a:prstGeom prst="rect">
            <a:avLst/>
          </a:prstGeom>
          <a:ln w="12700">
            <a:miter lim="400000"/>
          </a:ln>
        </p:spPr>
      </p:pic>
      <p:sp>
        <p:nvSpPr>
          <p:cNvPr id="660" name="get image window (or region proposals)"/>
          <p:cNvSpPr txBox="1"/>
          <p:nvPr/>
        </p:nvSpPr>
        <p:spPr>
          <a:xfrm>
            <a:off x="862295" y="7223321"/>
            <a:ext cx="338873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23333" marR="0" lvl="0" indent="-423333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get image window</a:t>
            </a:r>
            <a:b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(or region proposals)</a:t>
            </a:r>
          </a:p>
        </p:txBody>
      </p:sp>
      <p:sp>
        <p:nvSpPr>
          <p:cNvPr id="661" name="2. extract features"/>
          <p:cNvSpPr txBox="1"/>
          <p:nvPr/>
        </p:nvSpPr>
        <p:spPr>
          <a:xfrm>
            <a:off x="5052771" y="7305333"/>
            <a:ext cx="256550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extract features</a:t>
            </a:r>
          </a:p>
        </p:txBody>
      </p:sp>
      <p:sp>
        <p:nvSpPr>
          <p:cNvPr id="662" name="3. compare to template"/>
          <p:cNvSpPr txBox="1"/>
          <p:nvPr/>
        </p:nvSpPr>
        <p:spPr>
          <a:xfrm>
            <a:off x="8642960" y="7305333"/>
            <a:ext cx="32766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 compare to template</a:t>
            </a:r>
          </a:p>
        </p:txBody>
      </p:sp>
      <p:sp>
        <p:nvSpPr>
          <p:cNvPr id="663" name="Template Matching"/>
          <p:cNvSpPr txBox="1"/>
          <p:nvPr/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8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Template Matching</a:t>
            </a:r>
          </a:p>
        </p:txBody>
      </p:sp>
      <p:pic>
        <p:nvPicPr>
          <p:cNvPr id="664" name="Rounded Rectangle" descr="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33412" y="2256057"/>
            <a:ext cx="7981279" cy="5624015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665" name="Do this part with one big classifier…"/>
          <p:cNvSpPr txBox="1"/>
          <p:nvPr/>
        </p:nvSpPr>
        <p:spPr>
          <a:xfrm>
            <a:off x="5004724" y="7910802"/>
            <a:ext cx="716021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Do this part with one big classifier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‘end to end learning’</a:t>
            </a:r>
          </a:p>
        </p:txBody>
      </p:sp>
    </p:spTree>
    <p:extLst>
      <p:ext uri="{BB962C8B-B14F-4D97-AF65-F5344CB8AC3E}">
        <p14:creationId xmlns:p14="http://schemas.microsoft.com/office/powerpoint/2010/main" val="2282495378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onvolutional  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90727">
              <a:defRPr sz="6719"/>
            </a:pPr>
            <a:r>
              <a:t>Convolutional </a:t>
            </a:r>
            <a:br/>
            <a:r>
              <a:t>Neural Networks</a:t>
            </a:r>
          </a:p>
        </p:txBody>
      </p:sp>
      <p:grpSp>
        <p:nvGrpSpPr>
          <p:cNvPr id="670" name="Group"/>
          <p:cNvGrpSpPr/>
          <p:nvPr/>
        </p:nvGrpSpPr>
        <p:grpSpPr>
          <a:xfrm>
            <a:off x="2009844" y="3755742"/>
            <a:ext cx="3498712" cy="4221198"/>
            <a:chOff x="0" y="0"/>
            <a:chExt cx="3498710" cy="4221196"/>
          </a:xfrm>
        </p:grpSpPr>
        <p:pic>
          <p:nvPicPr>
            <p:cNvPr id="668" name="image16.png" descr="image16.png"/>
            <p:cNvPicPr>
              <a:picLocks noChangeAspect="1"/>
            </p:cNvPicPr>
            <p:nvPr/>
          </p:nvPicPr>
          <p:blipFill>
            <a:blip r:embed="rId2"/>
            <a:srcRect l="22756" t="23998" r="48825" b="15045"/>
            <a:stretch>
              <a:fillRect/>
            </a:stretch>
          </p:blipFill>
          <p:spPr>
            <a:xfrm>
              <a:off x="0" y="0"/>
              <a:ext cx="3498711" cy="4221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69" name="Rectangle"/>
            <p:cNvSpPr/>
            <p:nvPr/>
          </p:nvSpPr>
          <p:spPr>
            <a:xfrm>
              <a:off x="2205776" y="256485"/>
              <a:ext cx="1292935" cy="13337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sym typeface="Calibri"/>
              </a:endParaRPr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6806563" y="3583300"/>
            <a:ext cx="5486401" cy="4068581"/>
            <a:chOff x="0" y="0"/>
            <a:chExt cx="5486400" cy="4068579"/>
          </a:xfrm>
        </p:grpSpPr>
        <p:pic>
          <p:nvPicPr>
            <p:cNvPr id="671" name="image17.png" descr="image17.png"/>
            <p:cNvPicPr>
              <a:picLocks noChangeAspect="1"/>
            </p:cNvPicPr>
            <p:nvPr/>
          </p:nvPicPr>
          <p:blipFill>
            <a:blip r:embed="rId3"/>
            <a:srcRect l="22862" t="23909" r="33935" b="19134"/>
            <a:stretch>
              <a:fillRect/>
            </a:stretch>
          </p:blipFill>
          <p:spPr>
            <a:xfrm>
              <a:off x="0" y="0"/>
              <a:ext cx="5486400" cy="4068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2" name="Rectangle"/>
            <p:cNvSpPr/>
            <p:nvPr/>
          </p:nvSpPr>
          <p:spPr>
            <a:xfrm>
              <a:off x="2328181" y="317479"/>
              <a:ext cx="3158219" cy="137574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Calibri"/>
                <a:sym typeface="Calibri"/>
              </a:endParaRPr>
            </a:p>
          </p:txBody>
        </p:sp>
      </p:grpSp>
      <p:sp>
        <p:nvSpPr>
          <p:cNvPr id="674" name="Convolution"/>
          <p:cNvSpPr txBox="1"/>
          <p:nvPr/>
        </p:nvSpPr>
        <p:spPr>
          <a:xfrm>
            <a:off x="2369821" y="2806380"/>
            <a:ext cx="224993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2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Convolution</a:t>
            </a:r>
          </a:p>
        </p:txBody>
      </p:sp>
      <p:sp>
        <p:nvSpPr>
          <p:cNvPr id="675" name="Pooling"/>
          <p:cNvSpPr txBox="1"/>
          <p:nvPr/>
        </p:nvSpPr>
        <p:spPr>
          <a:xfrm>
            <a:off x="9694050" y="2806380"/>
            <a:ext cx="145907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2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Pooling</a:t>
            </a:r>
          </a:p>
        </p:txBody>
      </p:sp>
      <p:sp>
        <p:nvSpPr>
          <p:cNvPr id="676" name="Image patch…"/>
          <p:cNvSpPr txBox="1"/>
          <p:nvPr/>
        </p:nvSpPr>
        <p:spPr>
          <a:xfrm>
            <a:off x="743404" y="4200464"/>
            <a:ext cx="201945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Image patch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(raw pixels values)</a:t>
            </a:r>
          </a:p>
        </p:txBody>
      </p:sp>
      <p:sp>
        <p:nvSpPr>
          <p:cNvPr id="677" name="response of one ‘filter’"/>
          <p:cNvSpPr txBox="1"/>
          <p:nvPr/>
        </p:nvSpPr>
        <p:spPr>
          <a:xfrm>
            <a:off x="3619226" y="7455377"/>
            <a:ext cx="210952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response of one ‘filter’</a:t>
            </a:r>
          </a:p>
        </p:txBody>
      </p:sp>
      <p:sp>
        <p:nvSpPr>
          <p:cNvPr id="678" name="max/min response over a region"/>
          <p:cNvSpPr txBox="1"/>
          <p:nvPr/>
        </p:nvSpPr>
        <p:spPr>
          <a:xfrm>
            <a:off x="11316322" y="6077777"/>
            <a:ext cx="1459079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max/min response over a region</a:t>
            </a:r>
          </a:p>
        </p:txBody>
      </p:sp>
      <p:sp>
        <p:nvSpPr>
          <p:cNvPr id="679" name="A 96 x 96 image convolved with 400 filters (features) of size 8 x 8 generates about 3 million values (892x400)"/>
          <p:cNvSpPr txBox="1"/>
          <p:nvPr/>
        </p:nvSpPr>
        <p:spPr>
          <a:xfrm>
            <a:off x="1148384" y="8449266"/>
            <a:ext cx="469280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96 x 96 image convolved with 400 filters (features) of size 8 x 8 generates about 3 million values (89</a:t>
            </a:r>
            <a:r>
              <a:rPr kumimoji="0" sz="1800" b="0" i="0" u="none" strike="noStrike" kern="0" cap="none" spc="0" normalizeH="0" baseline="31999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</a:t>
            </a: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x400)</a:t>
            </a:r>
          </a:p>
        </p:txBody>
      </p:sp>
      <p:sp>
        <p:nvSpPr>
          <p:cNvPr id="680" name="Pooling aggregates statistics and lowers the dimension of convolution"/>
          <p:cNvSpPr txBox="1"/>
          <p:nvPr/>
        </p:nvSpPr>
        <p:spPr>
          <a:xfrm>
            <a:off x="7662419" y="8462331"/>
            <a:ext cx="377468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Pooling aggregates statistics and lowers the dimension of convolution</a:t>
            </a:r>
          </a:p>
        </p:txBody>
      </p:sp>
      <p:sp>
        <p:nvSpPr>
          <p:cNvPr id="681" name="Image patch…"/>
          <p:cNvSpPr txBox="1"/>
          <p:nvPr/>
        </p:nvSpPr>
        <p:spPr>
          <a:xfrm>
            <a:off x="5756766" y="4058881"/>
            <a:ext cx="201945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Image patch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(raw pixels values)</a:t>
            </a:r>
          </a:p>
        </p:txBody>
      </p:sp>
      <p:sp>
        <p:nvSpPr>
          <p:cNvPr id="682" name="response of one ‘filter’"/>
          <p:cNvSpPr txBox="1"/>
          <p:nvPr/>
        </p:nvSpPr>
        <p:spPr>
          <a:xfrm>
            <a:off x="8187556" y="7455377"/>
            <a:ext cx="210952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response of one ‘filter’</a:t>
            </a:r>
          </a:p>
        </p:txBody>
      </p:sp>
    </p:spTree>
    <p:extLst>
      <p:ext uri="{BB962C8B-B14F-4D97-AF65-F5344CB8AC3E}">
        <p14:creationId xmlns:p14="http://schemas.microsoft.com/office/powerpoint/2010/main" val="141645418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image19.png" descr="image19.png"/>
          <p:cNvPicPr>
            <a:picLocks noChangeAspect="1"/>
          </p:cNvPicPr>
          <p:nvPr/>
        </p:nvPicPr>
        <p:blipFill>
          <a:blip r:embed="rId2"/>
          <a:srcRect r="10184"/>
          <a:stretch>
            <a:fillRect/>
          </a:stretch>
        </p:blipFill>
        <p:spPr>
          <a:xfrm>
            <a:off x="610195" y="5506129"/>
            <a:ext cx="11784373" cy="3611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618" y="800029"/>
            <a:ext cx="5285565" cy="402162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137196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Rectangle"/>
          <p:cNvSpPr/>
          <p:nvPr/>
        </p:nvSpPr>
        <p:spPr>
          <a:xfrm>
            <a:off x="359469" y="445591"/>
            <a:ext cx="12285862" cy="2545259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688" name="image29.png" descr="image29.png"/>
          <p:cNvPicPr>
            <a:picLocks noChangeAspect="1"/>
          </p:cNvPicPr>
          <p:nvPr/>
        </p:nvPicPr>
        <p:blipFill>
          <a:blip r:embed="rId2"/>
          <a:srcRect l="14985" t="65429" r="12439" b="2142"/>
          <a:stretch>
            <a:fillRect/>
          </a:stretch>
        </p:blipFill>
        <p:spPr>
          <a:xfrm>
            <a:off x="1309489" y="3501826"/>
            <a:ext cx="10385972" cy="3181669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630 million connections…"/>
          <p:cNvSpPr txBox="1"/>
          <p:nvPr/>
        </p:nvSpPr>
        <p:spPr>
          <a:xfrm>
            <a:off x="3303371" y="6807200"/>
            <a:ext cx="63980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630 million connections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60 millions parameters to learn</a:t>
            </a:r>
          </a:p>
        </p:txBody>
      </p:sp>
      <p:sp>
        <p:nvSpPr>
          <p:cNvPr id="690" name="Krizhevsky, A., Sutskever, I. and Hinton, G. E.…"/>
          <p:cNvSpPr txBox="1"/>
          <p:nvPr/>
        </p:nvSpPr>
        <p:spPr>
          <a:xfrm>
            <a:off x="1768967" y="8505626"/>
            <a:ext cx="946686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Krizhevsky, A., Sutskever, I. and Hinton, G. E.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ImageNet Classification with Deep Convolutional Neural Networks, NIPS 2012.</a:t>
            </a:r>
          </a:p>
        </p:txBody>
      </p:sp>
      <p:pic>
        <p:nvPicPr>
          <p:cNvPr id="691" name="image37.png" descr="image37.png"/>
          <p:cNvPicPr>
            <a:picLocks noChangeAspect="1"/>
          </p:cNvPicPr>
          <p:nvPr/>
        </p:nvPicPr>
        <p:blipFill>
          <a:blip r:embed="rId3"/>
          <a:srcRect b="50257"/>
          <a:stretch>
            <a:fillRect/>
          </a:stretch>
        </p:blipFill>
        <p:spPr>
          <a:xfrm>
            <a:off x="575369" y="680938"/>
            <a:ext cx="5835681" cy="2171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2" name="image37.png" descr="image37.png"/>
          <p:cNvPicPr>
            <a:picLocks noChangeAspect="1"/>
          </p:cNvPicPr>
          <p:nvPr/>
        </p:nvPicPr>
        <p:blipFill>
          <a:blip r:embed="rId3"/>
          <a:srcRect t="49756" b="501"/>
          <a:stretch>
            <a:fillRect/>
          </a:stretch>
        </p:blipFill>
        <p:spPr>
          <a:xfrm>
            <a:off x="6455469" y="680938"/>
            <a:ext cx="5835681" cy="2171069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224/4=56"/>
          <p:cNvSpPr txBox="1"/>
          <p:nvPr/>
        </p:nvSpPr>
        <p:spPr>
          <a:xfrm>
            <a:off x="1797711" y="6812415"/>
            <a:ext cx="65709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224/4=56</a:t>
            </a:r>
          </a:p>
        </p:txBody>
      </p:sp>
      <p:sp>
        <p:nvSpPr>
          <p:cNvPr id="694" name="96 ‘filters’"/>
          <p:cNvSpPr txBox="1"/>
          <p:nvPr/>
        </p:nvSpPr>
        <p:spPr>
          <a:xfrm>
            <a:off x="2431410" y="6406406"/>
            <a:ext cx="65062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96 ‘filters’</a:t>
            </a:r>
          </a:p>
        </p:txBody>
      </p:sp>
    </p:spTree>
    <p:extLst>
      <p:ext uri="{BB962C8B-B14F-4D97-AF65-F5344CB8AC3E}">
        <p14:creationId xmlns:p14="http://schemas.microsoft.com/office/powerpoint/2010/main" val="220155894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ro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Pros</a:t>
            </a:r>
          </a:p>
          <a:p>
            <a:pPr lvl="1"/>
            <a:r>
              <a:t>Retains spatial constraints</a:t>
            </a:r>
          </a:p>
          <a:p>
            <a:pPr lvl="1"/>
            <a:r>
              <a:t>Efficient test time performance</a:t>
            </a:r>
          </a:p>
          <a:p>
            <a:pPr marL="0" indent="0"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Cons</a:t>
            </a:r>
          </a:p>
          <a:p>
            <a:pPr lvl="1"/>
            <a:r>
              <a:t>Many many possible windows to evaluate</a:t>
            </a:r>
          </a:p>
          <a:p>
            <a:pPr lvl="1"/>
            <a:r>
              <a:t>Requires large amounts of data</a:t>
            </a:r>
          </a:p>
          <a:p>
            <a:pPr lvl="1"/>
            <a:r>
              <a:t>Sometimes (very) slow to train</a:t>
            </a:r>
          </a:p>
        </p:txBody>
      </p:sp>
    </p:spTree>
    <p:extLst>
      <p:ext uri="{BB962C8B-B14F-4D97-AF65-F5344CB8AC3E}">
        <p14:creationId xmlns:p14="http://schemas.microsoft.com/office/powerpoint/2010/main" val="40747275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783" y="-2017"/>
            <a:ext cx="9135234" cy="975763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Rectangle"/>
          <p:cNvSpPr/>
          <p:nvPr/>
        </p:nvSpPr>
        <p:spPr>
          <a:xfrm>
            <a:off x="2971800" y="1558032"/>
            <a:ext cx="6088658" cy="1712615"/>
          </a:xfrm>
          <a:prstGeom prst="rect">
            <a:avLst/>
          </a:prstGeom>
          <a:ln w="25400">
            <a:solidFill>
              <a:srgbClr val="FFFB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B00"/>
                </a:solidFill>
              </a:defRPr>
            </a:pPr>
            <a:endParaRPr/>
          </a:p>
        </p:txBody>
      </p:sp>
      <p:sp>
        <p:nvSpPr>
          <p:cNvPr id="155" name="Is that Potala palace?…"/>
          <p:cNvSpPr txBox="1"/>
          <p:nvPr/>
        </p:nvSpPr>
        <p:spPr>
          <a:xfrm>
            <a:off x="4044168" y="127000"/>
            <a:ext cx="4916464" cy="1193801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Is that Potala palace?</a:t>
            </a:r>
          </a:p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(Identification)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History of ideas in recognition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</a:rPr>
              <a:t>1960s – early 1990s: the geometric era</a:t>
            </a:r>
          </a:p>
          <a:p>
            <a:r>
              <a:rPr lang="en-US" dirty="0">
                <a:latin typeface="Arial" charset="0"/>
              </a:rPr>
              <a:t>1990s: appearance-based models</a:t>
            </a:r>
          </a:p>
          <a:p>
            <a:r>
              <a:rPr lang="en-US" dirty="0">
                <a:latin typeface="Arial" charset="0"/>
              </a:rPr>
              <a:t>Mid-1990s: sliding window approaches</a:t>
            </a:r>
          </a:p>
          <a:p>
            <a:r>
              <a:rPr lang="en-US" dirty="0">
                <a:latin typeface="Arial" charset="0"/>
              </a:rPr>
              <a:t>Late 1990s: local features</a:t>
            </a:r>
          </a:p>
          <a:p>
            <a:r>
              <a:rPr lang="en-US" dirty="0">
                <a:latin typeface="Arial" charset="0"/>
              </a:rPr>
              <a:t>Early 2000s: parts-and-shape models</a:t>
            </a:r>
          </a:p>
          <a:p>
            <a:r>
              <a:rPr lang="en-US" dirty="0">
                <a:latin typeface="Arial" charset="0"/>
              </a:rPr>
              <a:t>Mid-2000s: bags of features</a:t>
            </a:r>
          </a:p>
          <a:p>
            <a:r>
              <a:rPr lang="en-US" dirty="0">
                <a:latin typeface="Arial" charset="0"/>
              </a:rPr>
              <a:t>Present trends: data-driven methods, </a:t>
            </a:r>
            <a:r>
              <a:rPr lang="en-US" b="1" dirty="0">
                <a:latin typeface="Arial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68935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itle 1"/>
          <p:cNvSpPr>
            <a:spLocks noGrp="1"/>
          </p:cNvSpPr>
          <p:nvPr>
            <p:ph type="title"/>
          </p:nvPr>
        </p:nvSpPr>
        <p:spPr>
          <a:xfrm>
            <a:off x="650240" y="0"/>
            <a:ext cx="11704320" cy="1517227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What Matters in Recognition?</a:t>
            </a:r>
          </a:p>
        </p:txBody>
      </p:sp>
      <p:sp>
        <p:nvSpPr>
          <p:cNvPr id="156675" name="Content Placeholder 2"/>
          <p:cNvSpPr>
            <a:spLocks noGrp="1"/>
          </p:cNvSpPr>
          <p:nvPr>
            <p:ph idx="1"/>
          </p:nvPr>
        </p:nvSpPr>
        <p:spPr>
          <a:xfrm>
            <a:off x="650240" y="1408853"/>
            <a:ext cx="11704320" cy="780288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libri" charset="0"/>
              </a:rPr>
              <a:t>Learning Techniques</a:t>
            </a:r>
          </a:p>
          <a:p>
            <a:pPr lvl="1"/>
            <a:r>
              <a:rPr lang="en-US" dirty="0">
                <a:latin typeface="Calibri" charset="0"/>
              </a:rPr>
              <a:t>E.g. choice of classifier or inference method</a:t>
            </a:r>
          </a:p>
          <a:p>
            <a:r>
              <a:rPr lang="en-US" dirty="0">
                <a:latin typeface="Calibri" charset="0"/>
              </a:rPr>
              <a:t>Representation</a:t>
            </a:r>
          </a:p>
          <a:p>
            <a:pPr lvl="1"/>
            <a:r>
              <a:rPr lang="en-US" dirty="0">
                <a:latin typeface="Calibri" charset="0"/>
              </a:rPr>
              <a:t>Low level: SIFT, </a:t>
            </a:r>
            <a:r>
              <a:rPr lang="en-US" dirty="0" err="1">
                <a:latin typeface="Calibri" charset="0"/>
              </a:rPr>
              <a:t>HoG</a:t>
            </a:r>
            <a:r>
              <a:rPr lang="en-US" dirty="0">
                <a:latin typeface="Calibri" charset="0"/>
              </a:rPr>
              <a:t>, GIST, edges</a:t>
            </a:r>
          </a:p>
          <a:p>
            <a:pPr lvl="1"/>
            <a:r>
              <a:rPr lang="en-US" dirty="0">
                <a:latin typeface="Calibri" charset="0"/>
              </a:rPr>
              <a:t>Mid level: Bag of words, sliding window, deformable model</a:t>
            </a:r>
          </a:p>
          <a:p>
            <a:pPr lvl="1"/>
            <a:r>
              <a:rPr lang="en-US" dirty="0">
                <a:latin typeface="Calibri" charset="0"/>
              </a:rPr>
              <a:t>High level: Contextual dependence</a:t>
            </a:r>
          </a:p>
          <a:p>
            <a:pPr lvl="1"/>
            <a:r>
              <a:rPr lang="en-US" dirty="0">
                <a:latin typeface="Calibri" charset="0"/>
              </a:rPr>
              <a:t>Deep features</a:t>
            </a:r>
          </a:p>
          <a:p>
            <a:r>
              <a:rPr lang="en-US" dirty="0">
                <a:latin typeface="Calibri" charset="0"/>
              </a:rPr>
              <a:t>Data</a:t>
            </a:r>
          </a:p>
          <a:p>
            <a:pPr lvl="1"/>
            <a:r>
              <a:rPr lang="en-US" dirty="0">
                <a:latin typeface="Calibri" charset="0"/>
              </a:rPr>
              <a:t>More is always better</a:t>
            </a:r>
          </a:p>
          <a:p>
            <a:pPr lvl="1"/>
            <a:r>
              <a:rPr lang="en-US" dirty="0">
                <a:latin typeface="Calibri" charset="0"/>
              </a:rPr>
              <a:t>Annotation is the hard part</a:t>
            </a:r>
          </a:p>
        </p:txBody>
      </p:sp>
    </p:spTree>
    <p:extLst>
      <p:ext uri="{BB962C8B-B14F-4D97-AF65-F5344CB8AC3E}">
        <p14:creationId xmlns:p14="http://schemas.microsoft.com/office/powerpoint/2010/main" val="19663340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50230" indent="-650230">
              <a:buFont typeface="Arial"/>
              <a:buChar char="•"/>
            </a:pPr>
            <a:r>
              <a:rPr lang="en-US" dirty="0"/>
              <a:t>Instance recognition</a:t>
            </a:r>
          </a:p>
          <a:p>
            <a:pPr marL="1706853" lvl="1" indent="-650230">
              <a:buFont typeface="Arial"/>
              <a:buChar char="•"/>
            </a:pPr>
            <a:r>
              <a:rPr lang="en-US" dirty="0"/>
              <a:t>Recognizing a known object  but in a new viewpoint, with clutter and occlusion</a:t>
            </a:r>
          </a:p>
          <a:p>
            <a:pPr marL="1706853" lvl="1" indent="-650230">
              <a:buFont typeface="Arial"/>
              <a:buChar char="•"/>
            </a:pPr>
            <a:r>
              <a:rPr lang="en-US" dirty="0"/>
              <a:t>Location/Landmark Recognition</a:t>
            </a:r>
          </a:p>
          <a:p>
            <a:pPr marL="2275804" lvl="2" indent="-650230">
              <a:buFont typeface="Arial"/>
              <a:buChar char="•"/>
            </a:pPr>
            <a:r>
              <a:rPr lang="en-US" dirty="0"/>
              <a:t>Recognize Paris, Rome, ... in photographs</a:t>
            </a:r>
          </a:p>
          <a:p>
            <a:pPr marL="2275804" lvl="2" indent="-650230">
              <a:buFont typeface="Arial"/>
              <a:buChar char="•"/>
            </a:pPr>
            <a:r>
              <a:rPr lang="en-US" dirty="0"/>
              <a:t>Ideas from information retrieval</a:t>
            </a:r>
          </a:p>
          <a:p>
            <a:pPr marL="650230" indent="-650230">
              <a:buFont typeface="Arial"/>
              <a:buChar char="•"/>
            </a:pPr>
            <a:r>
              <a:rPr lang="en-US" dirty="0"/>
              <a:t>Category recognition</a:t>
            </a:r>
          </a:p>
          <a:p>
            <a:pPr marL="1706853" lvl="1" indent="-650230">
              <a:buFont typeface="Arial"/>
              <a:buChar char="•"/>
            </a:pPr>
            <a:r>
              <a:rPr lang="en-US" dirty="0"/>
              <a:t>Harder problem, even for humans</a:t>
            </a:r>
          </a:p>
          <a:p>
            <a:pPr marL="1706853" lvl="1" indent="-650230">
              <a:buFont typeface="Arial"/>
              <a:buChar char="•"/>
            </a:pPr>
            <a:r>
              <a:rPr lang="en-US" dirty="0"/>
              <a:t>Bag of words, part-based, recognition and segmentation</a:t>
            </a:r>
          </a:p>
          <a:p>
            <a:pPr marL="650230" indent="-65023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920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689" dirty="0"/>
              <a:t>Simultaneous recognition and detection</a:t>
            </a:r>
          </a:p>
        </p:txBody>
      </p:sp>
      <p:pic>
        <p:nvPicPr>
          <p:cNvPr id="4" name="Picture 3" descr="Screen Shot 2014-11-04 at 12.55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42" y="1842347"/>
            <a:ext cx="13004800" cy="67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29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PASCAL VOC 2005-2012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184" y="3270123"/>
            <a:ext cx="6006979" cy="4505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18" y="3270123"/>
            <a:ext cx="6006979" cy="45052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6617" y="2735139"/>
            <a:ext cx="6261567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>
              <a:defRPr/>
            </a:pPr>
            <a:r>
              <a:rPr lang="en-US" sz="2844" b="1" kern="1200" dirty="0">
                <a:solidFill>
                  <a:srgbClr val="4F81BD"/>
                </a:solidFill>
                <a:latin typeface="Calibri"/>
              </a:rPr>
              <a:t>Classification: person, motorcycle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3269" y="3259265"/>
            <a:ext cx="2170907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>
              <a:defRPr/>
            </a:pPr>
            <a:r>
              <a:rPr lang="en-US" sz="2844" kern="1200" dirty="0">
                <a:solidFill>
                  <a:srgbClr val="FFFF00"/>
                </a:solidFill>
                <a:latin typeface="Calibri"/>
              </a:rPr>
              <a:t>Detection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8184" y="3270123"/>
            <a:ext cx="2603826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>
              <a:defRPr/>
            </a:pPr>
            <a:r>
              <a:rPr lang="en-US" sz="2844" kern="1200" dirty="0">
                <a:solidFill>
                  <a:prstClr val="white"/>
                </a:solidFill>
                <a:latin typeface="Calibri"/>
              </a:rPr>
              <a:t>Segmentation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20707" y="4118213"/>
            <a:ext cx="1847491" cy="2040145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>
              <a:defRPr/>
            </a:pPr>
            <a:endParaRPr lang="en-US" sz="256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4313" y="4856130"/>
            <a:ext cx="2752333" cy="1938706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>
              <a:defRPr/>
            </a:pPr>
            <a:endParaRPr lang="en-US" sz="256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49278" y="4038462"/>
            <a:ext cx="1331443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>
              <a:defRPr/>
            </a:pPr>
            <a:r>
              <a:rPr lang="en-US" sz="2276" b="1" kern="1200" dirty="0">
                <a:solidFill>
                  <a:srgbClr val="FFFF00"/>
                </a:solidFill>
                <a:latin typeface="Calibri"/>
              </a:rPr>
              <a:t>Person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42846" y="6340676"/>
            <a:ext cx="2342915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>
              <a:defRPr/>
            </a:pPr>
            <a:r>
              <a:rPr lang="en-US" sz="2276" kern="1200" dirty="0">
                <a:solidFill>
                  <a:srgbClr val="FFFF00"/>
                </a:solidFill>
                <a:latin typeface="Calibri"/>
              </a:rPr>
              <a:t>Motorcycle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89610" y="7775356"/>
            <a:ext cx="3898574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>
              <a:defRPr/>
            </a:pPr>
            <a:r>
              <a:rPr lang="en-US" sz="2844" b="1" kern="1200" dirty="0">
                <a:solidFill>
                  <a:srgbClr val="8064A2"/>
                </a:solidFill>
                <a:latin typeface="Calibri"/>
              </a:rPr>
              <a:t>Action: riding bicycle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475418" y="8693891"/>
            <a:ext cx="8429036" cy="8802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hangingPunct="1">
              <a:defRPr/>
            </a:pPr>
            <a:r>
              <a:rPr lang="en-US" sz="2560" kern="1200" dirty="0" err="1">
                <a:solidFill>
                  <a:prstClr val="white">
                    <a:lumMod val="50000"/>
                  </a:prstClr>
                </a:solidFill>
                <a:latin typeface="Calibri"/>
              </a:rPr>
              <a:t>Everingham</a:t>
            </a:r>
            <a:r>
              <a:rPr lang="en-US" sz="2560" kern="12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, Van </a:t>
            </a:r>
            <a:r>
              <a:rPr lang="en-US" sz="2560" kern="1200" dirty="0" err="1">
                <a:solidFill>
                  <a:prstClr val="white">
                    <a:lumMod val="50000"/>
                  </a:prstClr>
                </a:solidFill>
                <a:latin typeface="Calibri"/>
              </a:rPr>
              <a:t>Gool</a:t>
            </a:r>
            <a:r>
              <a:rPr lang="en-US" sz="2560" kern="12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, Williams, Winn and </a:t>
            </a:r>
            <a:r>
              <a:rPr lang="en-US" sz="2560" kern="1200" dirty="0" err="1">
                <a:solidFill>
                  <a:prstClr val="white">
                    <a:lumMod val="50000"/>
                  </a:prstClr>
                </a:solidFill>
                <a:latin typeface="Calibri"/>
              </a:rPr>
              <a:t>Zisserman</a:t>
            </a:r>
            <a:r>
              <a:rPr lang="en-US" sz="2560" kern="12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.</a:t>
            </a:r>
          </a:p>
          <a:p>
            <a:pPr algn="l" defTabSz="1300460" hangingPunct="1">
              <a:defRPr/>
            </a:pPr>
            <a:r>
              <a:rPr lang="en-US" sz="2560" kern="12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The PASCAL Visual Object Classes (VOC) Challenge. IJCV 2010.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240" y="2079268"/>
            <a:ext cx="1154606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>
              <a:defRPr/>
            </a:pPr>
            <a:r>
              <a:rPr lang="en-US" sz="3413" b="1" kern="1200" dirty="0">
                <a:solidFill>
                  <a:prstClr val="black"/>
                </a:solidFill>
                <a:latin typeface="Calibri"/>
              </a:rPr>
              <a:t>20 object classes		22,591 images</a:t>
            </a:r>
          </a:p>
        </p:txBody>
      </p:sp>
    </p:spTree>
    <p:extLst>
      <p:ext uri="{BB962C8B-B14F-4D97-AF65-F5344CB8AC3E}">
        <p14:creationId xmlns:p14="http://schemas.microsoft.com/office/powerpoint/2010/main" val="10688254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C:\snavely\work\teaching\09Fa-CS6610\lectures\lec18\everingham_det_Page_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742810" y="2894471"/>
            <a:ext cx="11688515" cy="67823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hangingPunct="1">
              <a:defRPr/>
            </a:pPr>
            <a:endParaRPr lang="en-US" sz="256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Content Placeholder 34"/>
          <p:cNvSpPr>
            <a:spLocks noGrp="1"/>
          </p:cNvSpPr>
          <p:nvPr>
            <p:ph idx="1"/>
          </p:nvPr>
        </p:nvSpPr>
        <p:spPr>
          <a:xfrm>
            <a:off x="293511" y="2740942"/>
            <a:ext cx="12417778" cy="597182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</a:rPr>
              <a:t>20 object categories (</a:t>
            </a:r>
            <a:r>
              <a:rPr lang="en-US" dirty="0" err="1">
                <a:latin typeface="Calibri" charset="0"/>
              </a:rPr>
              <a:t>aeroplane</a:t>
            </a:r>
            <a:r>
              <a:rPr lang="en-US" dirty="0">
                <a:latin typeface="Calibri" charset="0"/>
              </a:rPr>
              <a:t> to TV/monitor) </a:t>
            </a:r>
          </a:p>
          <a:p>
            <a:pPr eaLnBrk="1" hangingPunct="1"/>
            <a:endParaRPr lang="en-US" sz="1991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Three (+2) challenges: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Classification challenge (is there an X in this image?)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Detection challenge (draw a box around every X)</a:t>
            </a:r>
          </a:p>
          <a:p>
            <a:pPr lvl="1" eaLnBrk="1" hangingPunct="1"/>
            <a:r>
              <a:rPr lang="en-US" dirty="0">
                <a:latin typeface="Calibri" charset="0"/>
              </a:rPr>
              <a:t>Segmentation challenge (which class is each pixel?)</a:t>
            </a:r>
          </a:p>
        </p:txBody>
      </p:sp>
      <p:pic>
        <p:nvPicPr>
          <p:cNvPr id="544797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03" y="7732890"/>
            <a:ext cx="5901831" cy="172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11331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21508" name="Picture 7" descr="C:\snavely\work\teaching\09Fa-CS6610\lectures\lec18\everingham_det_Page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4055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5794" name="Picture 2" descr="C:\snavely\work\teaching\09Fa-CS6610\lectures\lec18\pascal2009\everingham_cls_Page_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32230" y="3994331"/>
            <a:ext cx="12370041" cy="5325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>
              <a:defRPr/>
            </a:pPr>
            <a:r>
              <a:rPr lang="en-US" sz="2560" kern="1200" dirty="0">
                <a:solidFill>
                  <a:prstClr val="white"/>
                </a:solidFill>
                <a:latin typeface="Calibri"/>
              </a:rPr>
              <a:t>is</a:t>
            </a:r>
          </a:p>
        </p:txBody>
      </p:sp>
      <p:pic>
        <p:nvPicPr>
          <p:cNvPr id="545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9288" y="3807583"/>
            <a:ext cx="6773333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325786" y="8840144"/>
            <a:ext cx="2659061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1300460" hangingPunct="1">
              <a:defRPr/>
            </a:pPr>
            <a:r>
              <a:rPr lang="en-US" sz="3413" kern="1200" dirty="0">
                <a:solidFill>
                  <a:prstClr val="black"/>
                </a:solidFill>
                <a:latin typeface="Calibri"/>
              </a:rPr>
              <a:t>is there a cat?</a:t>
            </a:r>
          </a:p>
        </p:txBody>
      </p:sp>
    </p:spTree>
    <p:extLst>
      <p:ext uri="{BB962C8B-B14F-4D97-AF65-F5344CB8AC3E}">
        <p14:creationId xmlns:p14="http://schemas.microsoft.com/office/powerpoint/2010/main" val="42914991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Pascal VOC 2007 Average Precision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4506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0" t="36890" r="26180" b="21667"/>
          <a:stretch>
            <a:fillRect/>
          </a:stretch>
        </p:blipFill>
        <p:spPr bwMode="auto">
          <a:xfrm>
            <a:off x="541867" y="2041031"/>
            <a:ext cx="12029440" cy="673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2680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Pascal VOC 2012 Average Precision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9" t="26445" r="30833" b="28555"/>
          <a:stretch>
            <a:fillRect/>
          </a:stretch>
        </p:blipFill>
        <p:spPr bwMode="auto">
          <a:xfrm>
            <a:off x="975360" y="1842347"/>
            <a:ext cx="10837333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35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783" y="-2017"/>
            <a:ext cx="9135234" cy="975763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"/>
          <p:cNvSpPr/>
          <p:nvPr/>
        </p:nvSpPr>
        <p:spPr>
          <a:xfrm>
            <a:off x="1950207" y="7362825"/>
            <a:ext cx="9099799" cy="2357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" y="0"/>
                </a:moveTo>
                <a:lnTo>
                  <a:pt x="1574" y="1699"/>
                </a:lnTo>
                <a:lnTo>
                  <a:pt x="2759" y="1638"/>
                </a:lnTo>
                <a:lnTo>
                  <a:pt x="4428" y="1841"/>
                </a:lnTo>
                <a:lnTo>
                  <a:pt x="5708" y="2703"/>
                </a:lnTo>
                <a:lnTo>
                  <a:pt x="7704" y="4660"/>
                </a:lnTo>
                <a:lnTo>
                  <a:pt x="8836" y="5552"/>
                </a:lnTo>
                <a:lnTo>
                  <a:pt x="10199" y="7332"/>
                </a:lnTo>
                <a:lnTo>
                  <a:pt x="11821" y="8453"/>
                </a:lnTo>
                <a:lnTo>
                  <a:pt x="13608" y="9863"/>
                </a:lnTo>
                <a:lnTo>
                  <a:pt x="14263" y="11794"/>
                </a:lnTo>
                <a:lnTo>
                  <a:pt x="15991" y="13000"/>
                </a:lnTo>
                <a:lnTo>
                  <a:pt x="17034" y="14552"/>
                </a:lnTo>
                <a:lnTo>
                  <a:pt x="18375" y="15673"/>
                </a:lnTo>
                <a:lnTo>
                  <a:pt x="19597" y="17484"/>
                </a:lnTo>
                <a:cubicBezTo>
                  <a:pt x="20058" y="18040"/>
                  <a:pt x="20520" y="18596"/>
                  <a:pt x="20981" y="19151"/>
                </a:cubicBezTo>
                <a:cubicBezTo>
                  <a:pt x="21173" y="19381"/>
                  <a:pt x="21364" y="19611"/>
                  <a:pt x="21555" y="19841"/>
                </a:cubicBezTo>
                <a:lnTo>
                  <a:pt x="21600" y="21514"/>
                </a:lnTo>
                <a:lnTo>
                  <a:pt x="0" y="21600"/>
                </a:lnTo>
                <a:lnTo>
                  <a:pt x="9" y="0"/>
                </a:lnTo>
                <a:close/>
              </a:path>
            </a:pathLst>
          </a:custGeom>
          <a:solidFill>
            <a:schemeClr val="accent3">
              <a:satOff val="18648"/>
              <a:lumOff val="5971"/>
              <a:alpha val="55700"/>
            </a:schemeClr>
          </a:solidFill>
          <a:ln w="25400">
            <a:solidFill>
              <a:schemeClr val="accent3">
                <a:satOff val="18648"/>
                <a:lumOff val="5971"/>
                <a:alpha val="557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pSp>
        <p:nvGrpSpPr>
          <p:cNvPr id="161" name="Shape"/>
          <p:cNvGrpSpPr/>
          <p:nvPr/>
        </p:nvGrpSpPr>
        <p:grpSpPr>
          <a:xfrm>
            <a:off x="1928452" y="-25087"/>
            <a:ext cx="9192490" cy="3409364"/>
            <a:chOff x="0" y="0"/>
            <a:chExt cx="9192489" cy="3409363"/>
          </a:xfrm>
        </p:grpSpPr>
        <p:sp>
          <p:nvSpPr>
            <p:cNvPr id="160" name="Shape"/>
            <p:cNvSpPr/>
            <p:nvPr/>
          </p:nvSpPr>
          <p:spPr>
            <a:xfrm>
              <a:off x="50860" y="51047"/>
              <a:ext cx="9090638" cy="3292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71" y="21600"/>
                  </a:moveTo>
                  <a:lnTo>
                    <a:pt x="19968" y="20402"/>
                  </a:lnTo>
                  <a:lnTo>
                    <a:pt x="17031" y="19782"/>
                  </a:lnTo>
                  <a:lnTo>
                    <a:pt x="16892" y="17766"/>
                  </a:lnTo>
                  <a:lnTo>
                    <a:pt x="16464" y="17699"/>
                  </a:lnTo>
                  <a:lnTo>
                    <a:pt x="16257" y="18652"/>
                  </a:lnTo>
                  <a:lnTo>
                    <a:pt x="15424" y="18655"/>
                  </a:lnTo>
                  <a:lnTo>
                    <a:pt x="15130" y="16081"/>
                  </a:lnTo>
                  <a:lnTo>
                    <a:pt x="14457" y="15958"/>
                  </a:lnTo>
                  <a:lnTo>
                    <a:pt x="14617" y="14013"/>
                  </a:lnTo>
                  <a:lnTo>
                    <a:pt x="14211" y="13948"/>
                  </a:lnTo>
                  <a:lnTo>
                    <a:pt x="13713" y="15788"/>
                  </a:lnTo>
                  <a:lnTo>
                    <a:pt x="12989" y="15874"/>
                  </a:lnTo>
                  <a:lnTo>
                    <a:pt x="12503" y="14410"/>
                  </a:lnTo>
                  <a:lnTo>
                    <a:pt x="12336" y="12966"/>
                  </a:lnTo>
                  <a:lnTo>
                    <a:pt x="11579" y="12597"/>
                  </a:lnTo>
                  <a:lnTo>
                    <a:pt x="10945" y="10718"/>
                  </a:lnTo>
                  <a:lnTo>
                    <a:pt x="9820" y="10446"/>
                  </a:lnTo>
                  <a:lnTo>
                    <a:pt x="8771" y="10349"/>
                  </a:lnTo>
                  <a:lnTo>
                    <a:pt x="7547" y="10287"/>
                  </a:lnTo>
                  <a:lnTo>
                    <a:pt x="6383" y="10617"/>
                  </a:lnTo>
                  <a:lnTo>
                    <a:pt x="5504" y="11649"/>
                  </a:lnTo>
                  <a:lnTo>
                    <a:pt x="4521" y="12142"/>
                  </a:lnTo>
                  <a:lnTo>
                    <a:pt x="4180" y="13359"/>
                  </a:lnTo>
                  <a:lnTo>
                    <a:pt x="3600" y="14038"/>
                  </a:lnTo>
                  <a:lnTo>
                    <a:pt x="2774" y="14902"/>
                  </a:lnTo>
                  <a:lnTo>
                    <a:pt x="2512" y="16492"/>
                  </a:lnTo>
                  <a:lnTo>
                    <a:pt x="1500" y="16967"/>
                  </a:lnTo>
                  <a:lnTo>
                    <a:pt x="0" y="16350"/>
                  </a:lnTo>
                  <a:lnTo>
                    <a:pt x="6" y="4166"/>
                  </a:lnTo>
                  <a:lnTo>
                    <a:pt x="1575" y="3092"/>
                  </a:lnTo>
                  <a:lnTo>
                    <a:pt x="4749" y="5522"/>
                  </a:lnTo>
                  <a:lnTo>
                    <a:pt x="6134" y="3864"/>
                  </a:lnTo>
                  <a:lnTo>
                    <a:pt x="8826" y="2607"/>
                  </a:lnTo>
                  <a:lnTo>
                    <a:pt x="10756" y="1510"/>
                  </a:lnTo>
                  <a:lnTo>
                    <a:pt x="12143" y="1964"/>
                  </a:lnTo>
                  <a:lnTo>
                    <a:pt x="13135" y="2337"/>
                  </a:lnTo>
                  <a:lnTo>
                    <a:pt x="14955" y="1945"/>
                  </a:lnTo>
                  <a:lnTo>
                    <a:pt x="16856" y="1099"/>
                  </a:lnTo>
                  <a:lnTo>
                    <a:pt x="18498" y="41"/>
                  </a:lnTo>
                  <a:lnTo>
                    <a:pt x="21600" y="0"/>
                  </a:lnTo>
                  <a:lnTo>
                    <a:pt x="21571" y="21600"/>
                  </a:lnTo>
                  <a:close/>
                </a:path>
              </a:pathLst>
            </a:custGeom>
            <a:solidFill>
              <a:schemeClr val="accent6">
                <a:satOff val="24555"/>
                <a:lumOff val="22232"/>
                <a:alpha val="44277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59" name="Shape" descr="Shape"/>
            <p:cNvPicPr>
              <a:picLocks/>
            </p:cNvPicPr>
            <p:nvPr/>
          </p:nvPicPr>
          <p:blipFill>
            <a:blip r:embed="rId3">
              <a:alphaModFix amt="44277"/>
            </a:blip>
            <a:stretch>
              <a:fillRect/>
            </a:stretch>
          </p:blipFill>
          <p:spPr>
            <a:xfrm>
              <a:off x="0" y="0"/>
              <a:ext cx="9192490" cy="3409364"/>
            </a:xfrm>
            <a:prstGeom prst="rect">
              <a:avLst/>
            </a:prstGeom>
            <a:effectLst/>
          </p:spPr>
        </p:pic>
      </p:grpSp>
      <p:grpSp>
        <p:nvGrpSpPr>
          <p:cNvPr id="164" name="Shape"/>
          <p:cNvGrpSpPr/>
          <p:nvPr/>
        </p:nvGrpSpPr>
        <p:grpSpPr>
          <a:xfrm>
            <a:off x="3073601" y="1672791"/>
            <a:ext cx="8046654" cy="6588821"/>
            <a:chOff x="0" y="0"/>
            <a:chExt cx="8046653" cy="6588819"/>
          </a:xfrm>
        </p:grpSpPr>
        <p:sp>
          <p:nvSpPr>
            <p:cNvPr id="163" name="Shape"/>
            <p:cNvSpPr/>
            <p:nvPr/>
          </p:nvSpPr>
          <p:spPr>
            <a:xfrm>
              <a:off x="51631" y="51320"/>
              <a:ext cx="7944216" cy="6472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8" y="21600"/>
                  </a:moveTo>
                  <a:lnTo>
                    <a:pt x="17646" y="20388"/>
                  </a:lnTo>
                  <a:lnTo>
                    <a:pt x="18354" y="15926"/>
                  </a:lnTo>
                  <a:lnTo>
                    <a:pt x="19436" y="15526"/>
                  </a:lnTo>
                  <a:lnTo>
                    <a:pt x="19376" y="14302"/>
                  </a:lnTo>
                  <a:lnTo>
                    <a:pt x="18035" y="13993"/>
                  </a:lnTo>
                  <a:lnTo>
                    <a:pt x="16917" y="14074"/>
                  </a:lnTo>
                  <a:lnTo>
                    <a:pt x="15734" y="14389"/>
                  </a:lnTo>
                  <a:lnTo>
                    <a:pt x="16174" y="15279"/>
                  </a:lnTo>
                  <a:lnTo>
                    <a:pt x="16896" y="16003"/>
                  </a:lnTo>
                  <a:lnTo>
                    <a:pt x="17168" y="18055"/>
                  </a:lnTo>
                  <a:lnTo>
                    <a:pt x="17246" y="20149"/>
                  </a:lnTo>
                  <a:lnTo>
                    <a:pt x="4563" y="16391"/>
                  </a:lnTo>
                  <a:lnTo>
                    <a:pt x="4772" y="13617"/>
                  </a:lnTo>
                  <a:lnTo>
                    <a:pt x="5782" y="12625"/>
                  </a:lnTo>
                  <a:lnTo>
                    <a:pt x="4613" y="11910"/>
                  </a:lnTo>
                  <a:lnTo>
                    <a:pt x="4271" y="11274"/>
                  </a:lnTo>
                  <a:lnTo>
                    <a:pt x="3785" y="11291"/>
                  </a:lnTo>
                  <a:lnTo>
                    <a:pt x="3296" y="11898"/>
                  </a:lnTo>
                  <a:lnTo>
                    <a:pt x="2637" y="12181"/>
                  </a:lnTo>
                  <a:lnTo>
                    <a:pt x="2768" y="12925"/>
                  </a:lnTo>
                  <a:lnTo>
                    <a:pt x="3387" y="13083"/>
                  </a:lnTo>
                  <a:lnTo>
                    <a:pt x="3668" y="14036"/>
                  </a:lnTo>
                  <a:lnTo>
                    <a:pt x="3847" y="15063"/>
                  </a:lnTo>
                  <a:lnTo>
                    <a:pt x="3719" y="16123"/>
                  </a:lnTo>
                  <a:lnTo>
                    <a:pt x="118" y="15120"/>
                  </a:lnTo>
                  <a:lnTo>
                    <a:pt x="291" y="8692"/>
                  </a:lnTo>
                  <a:lnTo>
                    <a:pt x="788" y="6671"/>
                  </a:lnTo>
                  <a:lnTo>
                    <a:pt x="3013" y="6641"/>
                  </a:lnTo>
                  <a:lnTo>
                    <a:pt x="9091" y="6922"/>
                  </a:lnTo>
                  <a:lnTo>
                    <a:pt x="7640" y="5487"/>
                  </a:lnTo>
                  <a:lnTo>
                    <a:pt x="6522" y="4294"/>
                  </a:lnTo>
                  <a:lnTo>
                    <a:pt x="5669" y="3466"/>
                  </a:lnTo>
                  <a:lnTo>
                    <a:pt x="4611" y="4911"/>
                  </a:lnTo>
                  <a:lnTo>
                    <a:pt x="3596" y="6026"/>
                  </a:lnTo>
                  <a:lnTo>
                    <a:pt x="2896" y="4895"/>
                  </a:lnTo>
                  <a:lnTo>
                    <a:pt x="2359" y="3534"/>
                  </a:lnTo>
                  <a:lnTo>
                    <a:pt x="1957" y="2925"/>
                  </a:lnTo>
                  <a:lnTo>
                    <a:pt x="1238" y="2956"/>
                  </a:lnTo>
                  <a:lnTo>
                    <a:pt x="0" y="2847"/>
                  </a:lnTo>
                  <a:lnTo>
                    <a:pt x="9" y="2196"/>
                  </a:lnTo>
                  <a:lnTo>
                    <a:pt x="1228" y="1516"/>
                  </a:lnTo>
                  <a:lnTo>
                    <a:pt x="2225" y="916"/>
                  </a:lnTo>
                  <a:lnTo>
                    <a:pt x="3534" y="737"/>
                  </a:lnTo>
                  <a:lnTo>
                    <a:pt x="4217" y="133"/>
                  </a:lnTo>
                  <a:lnTo>
                    <a:pt x="9282" y="0"/>
                  </a:lnTo>
                  <a:lnTo>
                    <a:pt x="10015" y="1107"/>
                  </a:lnTo>
                  <a:lnTo>
                    <a:pt x="11065" y="1170"/>
                  </a:lnTo>
                  <a:lnTo>
                    <a:pt x="11389" y="2646"/>
                  </a:lnTo>
                  <a:lnTo>
                    <a:pt x="12397" y="2729"/>
                  </a:lnTo>
                  <a:lnTo>
                    <a:pt x="14258" y="2666"/>
                  </a:lnTo>
                  <a:lnTo>
                    <a:pt x="14468" y="3995"/>
                  </a:lnTo>
                  <a:lnTo>
                    <a:pt x="13666" y="5431"/>
                  </a:lnTo>
                  <a:lnTo>
                    <a:pt x="15500" y="5588"/>
                  </a:lnTo>
                  <a:lnTo>
                    <a:pt x="15927" y="3564"/>
                  </a:lnTo>
                  <a:lnTo>
                    <a:pt x="16354" y="4770"/>
                  </a:lnTo>
                  <a:lnTo>
                    <a:pt x="16619" y="5619"/>
                  </a:lnTo>
                  <a:lnTo>
                    <a:pt x="19101" y="5588"/>
                  </a:lnTo>
                  <a:lnTo>
                    <a:pt x="19101" y="5012"/>
                  </a:lnTo>
                  <a:lnTo>
                    <a:pt x="19742" y="4677"/>
                  </a:lnTo>
                  <a:lnTo>
                    <a:pt x="20313" y="5296"/>
                  </a:lnTo>
                  <a:lnTo>
                    <a:pt x="21600" y="5695"/>
                  </a:lnTo>
                  <a:lnTo>
                    <a:pt x="21598" y="21600"/>
                  </a:lnTo>
                  <a:close/>
                </a:path>
              </a:pathLst>
            </a:custGeom>
            <a:solidFill>
              <a:schemeClr val="accent2">
                <a:hueOff val="-2473792"/>
                <a:satOff val="-50209"/>
                <a:lumOff val="23543"/>
                <a:alpha val="50781"/>
              </a:schemeClr>
            </a:soli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62" name="Shape" descr="Shape"/>
            <p:cNvPicPr>
              <a:picLocks/>
            </p:cNvPicPr>
            <p:nvPr/>
          </p:nvPicPr>
          <p:blipFill>
            <a:blip r:embed="rId4">
              <a:alphaModFix amt="50781"/>
            </a:blip>
            <a:stretch>
              <a:fillRect/>
            </a:stretch>
          </p:blipFill>
          <p:spPr>
            <a:xfrm>
              <a:off x="-1" y="-1"/>
              <a:ext cx="8046654" cy="6588821"/>
            </a:xfrm>
            <a:prstGeom prst="rect">
              <a:avLst/>
            </a:prstGeom>
            <a:effectLst/>
          </p:spPr>
        </p:pic>
      </p:grpSp>
      <p:sp>
        <p:nvSpPr>
          <p:cNvPr id="165" name="What’s in the scene?…"/>
          <p:cNvSpPr txBox="1"/>
          <p:nvPr/>
        </p:nvSpPr>
        <p:spPr>
          <a:xfrm>
            <a:off x="3774576" y="127000"/>
            <a:ext cx="5500242" cy="1193801"/>
          </a:xfrm>
          <a:prstGeom prst="rect">
            <a:avLst/>
          </a:prstGeom>
          <a:ln w="12700"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What’s in the scene?</a:t>
            </a:r>
          </a:p>
          <a:p>
            <a: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(semantic segmentation)</a:t>
            </a:r>
          </a:p>
        </p:txBody>
      </p:sp>
      <p:sp>
        <p:nvSpPr>
          <p:cNvPr id="166" name="Building"/>
          <p:cNvSpPr txBox="1"/>
          <p:nvPr/>
        </p:nvSpPr>
        <p:spPr>
          <a:xfrm>
            <a:off x="7004198" y="5022849"/>
            <a:ext cx="13332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Building</a:t>
            </a:r>
          </a:p>
        </p:txBody>
      </p:sp>
      <p:sp>
        <p:nvSpPr>
          <p:cNvPr id="167" name="Mountain"/>
          <p:cNvSpPr txBox="1"/>
          <p:nvPr/>
        </p:nvSpPr>
        <p:spPr>
          <a:xfrm>
            <a:off x="9501882" y="2420851"/>
            <a:ext cx="146863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Mountain</a:t>
            </a:r>
          </a:p>
        </p:txBody>
      </p:sp>
      <p:sp>
        <p:nvSpPr>
          <p:cNvPr id="168" name="Shape"/>
          <p:cNvSpPr/>
          <p:nvPr/>
        </p:nvSpPr>
        <p:spPr>
          <a:xfrm>
            <a:off x="1974651" y="2593131"/>
            <a:ext cx="4313838" cy="3379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9371"/>
                </a:moveTo>
                <a:lnTo>
                  <a:pt x="1293" y="19735"/>
                </a:lnTo>
                <a:lnTo>
                  <a:pt x="1307" y="21600"/>
                </a:lnTo>
                <a:lnTo>
                  <a:pt x="3224" y="21420"/>
                </a:lnTo>
                <a:lnTo>
                  <a:pt x="3995" y="19634"/>
                </a:lnTo>
                <a:lnTo>
                  <a:pt x="5568" y="19814"/>
                </a:lnTo>
                <a:lnTo>
                  <a:pt x="6433" y="10691"/>
                </a:lnTo>
                <a:lnTo>
                  <a:pt x="7014" y="7190"/>
                </a:lnTo>
                <a:lnTo>
                  <a:pt x="11853" y="6936"/>
                </a:lnTo>
                <a:lnTo>
                  <a:pt x="21600" y="7382"/>
                </a:lnTo>
                <a:lnTo>
                  <a:pt x="18743" y="4095"/>
                </a:lnTo>
                <a:lnTo>
                  <a:pt x="16795" y="2090"/>
                </a:lnTo>
                <a:lnTo>
                  <a:pt x="15739" y="2475"/>
                </a:lnTo>
                <a:lnTo>
                  <a:pt x="14354" y="4450"/>
                </a:lnTo>
                <a:lnTo>
                  <a:pt x="13144" y="5833"/>
                </a:lnTo>
                <a:lnTo>
                  <a:pt x="11980" y="6215"/>
                </a:lnTo>
                <a:lnTo>
                  <a:pt x="11163" y="4771"/>
                </a:lnTo>
                <a:lnTo>
                  <a:pt x="10534" y="3307"/>
                </a:lnTo>
                <a:lnTo>
                  <a:pt x="9528" y="1298"/>
                </a:lnTo>
                <a:lnTo>
                  <a:pt x="8647" y="690"/>
                </a:lnTo>
                <a:lnTo>
                  <a:pt x="6981" y="354"/>
                </a:lnTo>
                <a:lnTo>
                  <a:pt x="5408" y="363"/>
                </a:lnTo>
                <a:lnTo>
                  <a:pt x="3443" y="845"/>
                </a:lnTo>
                <a:lnTo>
                  <a:pt x="1637" y="424"/>
                </a:lnTo>
                <a:lnTo>
                  <a:pt x="42" y="0"/>
                </a:lnTo>
                <a:lnTo>
                  <a:pt x="0" y="19371"/>
                </a:lnTo>
                <a:close/>
              </a:path>
            </a:pathLst>
          </a:custGeom>
          <a:solidFill>
            <a:schemeClr val="accent3">
              <a:satOff val="18648"/>
              <a:lumOff val="5971"/>
              <a:alpha val="40447"/>
            </a:schemeClr>
          </a:solidFill>
          <a:ln w="25400">
            <a:solidFill>
              <a:schemeClr val="accent3">
                <a:satOff val="18648"/>
                <a:lumOff val="5971"/>
                <a:alpha val="4044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9" name="Trees"/>
          <p:cNvSpPr txBox="1"/>
          <p:nvPr/>
        </p:nvSpPr>
        <p:spPr>
          <a:xfrm>
            <a:off x="2414711" y="3067049"/>
            <a:ext cx="9109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Trees</a:t>
            </a:r>
          </a:p>
        </p:txBody>
      </p:sp>
      <p:sp>
        <p:nvSpPr>
          <p:cNvPr id="170" name="Shape"/>
          <p:cNvSpPr/>
          <p:nvPr/>
        </p:nvSpPr>
        <p:spPr>
          <a:xfrm>
            <a:off x="1965572" y="5878839"/>
            <a:ext cx="9095434" cy="36496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55" y="13419"/>
                </a:lnTo>
                <a:cubicBezTo>
                  <a:pt x="21282" y="12713"/>
                  <a:pt x="20923" y="12277"/>
                  <a:pt x="20541" y="12185"/>
                </a:cubicBezTo>
                <a:cubicBezTo>
                  <a:pt x="20206" y="12104"/>
                  <a:pt x="19869" y="12292"/>
                  <a:pt x="19576" y="12724"/>
                </a:cubicBezTo>
                <a:lnTo>
                  <a:pt x="18087" y="11618"/>
                </a:lnTo>
                <a:lnTo>
                  <a:pt x="16306" y="10561"/>
                </a:lnTo>
                <a:lnTo>
                  <a:pt x="15634" y="9660"/>
                </a:lnTo>
                <a:lnTo>
                  <a:pt x="14918" y="9654"/>
                </a:lnTo>
                <a:lnTo>
                  <a:pt x="13250" y="8570"/>
                </a:lnTo>
                <a:lnTo>
                  <a:pt x="11879" y="7552"/>
                </a:lnTo>
                <a:lnTo>
                  <a:pt x="10880" y="6769"/>
                </a:lnTo>
                <a:lnTo>
                  <a:pt x="9641" y="6277"/>
                </a:lnTo>
                <a:lnTo>
                  <a:pt x="8080" y="5009"/>
                </a:lnTo>
                <a:lnTo>
                  <a:pt x="6853" y="4321"/>
                </a:lnTo>
                <a:lnTo>
                  <a:pt x="6239" y="4244"/>
                </a:lnTo>
                <a:lnTo>
                  <a:pt x="5326" y="4128"/>
                </a:lnTo>
                <a:lnTo>
                  <a:pt x="4469" y="3794"/>
                </a:lnTo>
                <a:lnTo>
                  <a:pt x="3846" y="2954"/>
                </a:lnTo>
                <a:lnTo>
                  <a:pt x="3460" y="2340"/>
                </a:lnTo>
                <a:lnTo>
                  <a:pt x="2731" y="1672"/>
                </a:lnTo>
                <a:lnTo>
                  <a:pt x="2196" y="974"/>
                </a:lnTo>
                <a:lnTo>
                  <a:pt x="1863" y="264"/>
                </a:lnTo>
                <a:lnTo>
                  <a:pt x="1302" y="0"/>
                </a:lnTo>
                <a:lnTo>
                  <a:pt x="535" y="467"/>
                </a:lnTo>
                <a:lnTo>
                  <a:pt x="0" y="1234"/>
                </a:lnTo>
                <a:lnTo>
                  <a:pt x="67" y="3931"/>
                </a:lnTo>
                <a:lnTo>
                  <a:pt x="67" y="8326"/>
                </a:lnTo>
                <a:lnTo>
                  <a:pt x="2882" y="8033"/>
                </a:lnTo>
                <a:lnTo>
                  <a:pt x="3054" y="6721"/>
                </a:lnTo>
                <a:lnTo>
                  <a:pt x="3592" y="7776"/>
                </a:lnTo>
                <a:lnTo>
                  <a:pt x="4873" y="7541"/>
                </a:lnTo>
                <a:lnTo>
                  <a:pt x="5753" y="7249"/>
                </a:lnTo>
                <a:lnTo>
                  <a:pt x="6290" y="7834"/>
                </a:lnTo>
                <a:lnTo>
                  <a:pt x="6938" y="8753"/>
                </a:lnTo>
                <a:lnTo>
                  <a:pt x="7348" y="9497"/>
                </a:lnTo>
                <a:lnTo>
                  <a:pt x="7937" y="10788"/>
                </a:lnTo>
                <a:lnTo>
                  <a:pt x="9346" y="12583"/>
                </a:lnTo>
                <a:lnTo>
                  <a:pt x="9904" y="12856"/>
                </a:lnTo>
                <a:lnTo>
                  <a:pt x="10950" y="13840"/>
                </a:lnTo>
                <a:lnTo>
                  <a:pt x="12649" y="15011"/>
                </a:lnTo>
                <a:lnTo>
                  <a:pt x="14385" y="16671"/>
                </a:lnTo>
                <a:lnTo>
                  <a:pt x="15912" y="17725"/>
                </a:lnTo>
                <a:lnTo>
                  <a:pt x="16963" y="18486"/>
                </a:lnTo>
                <a:lnTo>
                  <a:pt x="18669" y="19775"/>
                </a:lnTo>
                <a:lnTo>
                  <a:pt x="20003" y="20908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satOff val="-3355"/>
              <a:lumOff val="26614"/>
              <a:alpha val="57473"/>
            </a:schemeClr>
          </a:solidFill>
          <a:ln w="25400">
            <a:solidFill>
              <a:schemeClr val="accent1">
                <a:satOff val="-3355"/>
                <a:lumOff val="26614"/>
                <a:alpha val="5747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1" name="Vendors"/>
          <p:cNvSpPr txBox="1"/>
          <p:nvPr/>
        </p:nvSpPr>
        <p:spPr>
          <a:xfrm>
            <a:off x="7012235" y="7664449"/>
            <a:ext cx="13171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Vendors</a:t>
            </a:r>
          </a:p>
        </p:txBody>
      </p:sp>
      <p:sp>
        <p:nvSpPr>
          <p:cNvPr id="172" name="Shape"/>
          <p:cNvSpPr/>
          <p:nvPr/>
        </p:nvSpPr>
        <p:spPr>
          <a:xfrm>
            <a:off x="2247239" y="7228859"/>
            <a:ext cx="1930314" cy="2515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520" y="21223"/>
                </a:moveTo>
                <a:lnTo>
                  <a:pt x="7962" y="18472"/>
                </a:lnTo>
                <a:lnTo>
                  <a:pt x="9567" y="20508"/>
                </a:lnTo>
                <a:lnTo>
                  <a:pt x="13089" y="21600"/>
                </a:lnTo>
                <a:lnTo>
                  <a:pt x="11994" y="19628"/>
                </a:lnTo>
                <a:lnTo>
                  <a:pt x="12589" y="17043"/>
                </a:lnTo>
                <a:cubicBezTo>
                  <a:pt x="13545" y="16277"/>
                  <a:pt x="12942" y="15000"/>
                  <a:pt x="11568" y="14883"/>
                </a:cubicBezTo>
                <a:cubicBezTo>
                  <a:pt x="11146" y="14847"/>
                  <a:pt x="10742" y="14958"/>
                  <a:pt x="10340" y="15027"/>
                </a:cubicBezTo>
                <a:cubicBezTo>
                  <a:pt x="9660" y="15142"/>
                  <a:pt x="8952" y="15145"/>
                  <a:pt x="8262" y="15030"/>
                </a:cubicBezTo>
                <a:lnTo>
                  <a:pt x="7420" y="12246"/>
                </a:lnTo>
                <a:lnTo>
                  <a:pt x="4540" y="11649"/>
                </a:lnTo>
                <a:lnTo>
                  <a:pt x="5393" y="9140"/>
                </a:lnTo>
                <a:lnTo>
                  <a:pt x="4266" y="5721"/>
                </a:lnTo>
                <a:lnTo>
                  <a:pt x="2215" y="4230"/>
                </a:lnTo>
                <a:lnTo>
                  <a:pt x="1679" y="6439"/>
                </a:lnTo>
                <a:lnTo>
                  <a:pt x="0" y="6577"/>
                </a:lnTo>
                <a:lnTo>
                  <a:pt x="123" y="2642"/>
                </a:lnTo>
                <a:lnTo>
                  <a:pt x="43" y="270"/>
                </a:lnTo>
                <a:lnTo>
                  <a:pt x="2186" y="0"/>
                </a:lnTo>
                <a:lnTo>
                  <a:pt x="2712" y="3324"/>
                </a:lnTo>
                <a:lnTo>
                  <a:pt x="5760" y="4084"/>
                </a:lnTo>
                <a:lnTo>
                  <a:pt x="6287" y="3125"/>
                </a:lnTo>
                <a:lnTo>
                  <a:pt x="8113" y="4442"/>
                </a:lnTo>
                <a:lnTo>
                  <a:pt x="9451" y="2907"/>
                </a:lnTo>
                <a:lnTo>
                  <a:pt x="13209" y="2555"/>
                </a:lnTo>
                <a:lnTo>
                  <a:pt x="13562" y="4119"/>
                </a:lnTo>
                <a:lnTo>
                  <a:pt x="14931" y="5117"/>
                </a:lnTo>
                <a:lnTo>
                  <a:pt x="16405" y="7630"/>
                </a:lnTo>
                <a:lnTo>
                  <a:pt x="16683" y="9625"/>
                </a:lnTo>
                <a:lnTo>
                  <a:pt x="15841" y="11221"/>
                </a:lnTo>
                <a:lnTo>
                  <a:pt x="18194" y="10361"/>
                </a:lnTo>
                <a:lnTo>
                  <a:pt x="20200" y="9928"/>
                </a:lnTo>
                <a:lnTo>
                  <a:pt x="21358" y="12005"/>
                </a:lnTo>
                <a:lnTo>
                  <a:pt x="21600" y="13867"/>
                </a:lnTo>
                <a:lnTo>
                  <a:pt x="20969" y="16239"/>
                </a:lnTo>
                <a:lnTo>
                  <a:pt x="21105" y="18287"/>
                </a:lnTo>
                <a:lnTo>
                  <a:pt x="18120" y="17612"/>
                </a:lnTo>
                <a:lnTo>
                  <a:pt x="17384" y="15479"/>
                </a:lnTo>
                <a:lnTo>
                  <a:pt x="17878" y="11075"/>
                </a:lnTo>
                <a:lnTo>
                  <a:pt x="16052" y="11803"/>
                </a:lnTo>
                <a:lnTo>
                  <a:pt x="15631" y="15722"/>
                </a:lnTo>
                <a:lnTo>
                  <a:pt x="17420" y="18772"/>
                </a:lnTo>
                <a:lnTo>
                  <a:pt x="16678" y="21224"/>
                </a:lnTo>
                <a:lnTo>
                  <a:pt x="6520" y="21223"/>
                </a:lnTo>
                <a:close/>
              </a:path>
            </a:pathLst>
          </a:custGeom>
          <a:solidFill>
            <a:schemeClr val="accent5">
              <a:hueOff val="-444211"/>
              <a:satOff val="-14915"/>
              <a:lumOff val="22857"/>
              <a:alpha val="72937"/>
            </a:schemeClr>
          </a:solidFill>
          <a:ln w="25400">
            <a:solidFill>
              <a:schemeClr val="accent5">
                <a:hueOff val="-444211"/>
                <a:satOff val="-14915"/>
                <a:lumOff val="22857"/>
                <a:alpha val="72937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3" name="People"/>
          <p:cNvSpPr txBox="1"/>
          <p:nvPr/>
        </p:nvSpPr>
        <p:spPr>
          <a:xfrm>
            <a:off x="2655447" y="8020049"/>
            <a:ext cx="111368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People</a:t>
            </a:r>
          </a:p>
        </p:txBody>
      </p:sp>
      <p:sp>
        <p:nvSpPr>
          <p:cNvPr id="174" name="Shape"/>
          <p:cNvSpPr/>
          <p:nvPr/>
        </p:nvSpPr>
        <p:spPr>
          <a:xfrm>
            <a:off x="5116810" y="8012191"/>
            <a:ext cx="2193303" cy="1715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3" y="20335"/>
                </a:moveTo>
                <a:lnTo>
                  <a:pt x="0" y="16266"/>
                </a:lnTo>
                <a:lnTo>
                  <a:pt x="1792" y="13360"/>
                </a:lnTo>
                <a:lnTo>
                  <a:pt x="3499" y="16566"/>
                </a:lnTo>
                <a:cubicBezTo>
                  <a:pt x="3639" y="16556"/>
                  <a:pt x="3779" y="16594"/>
                  <a:pt x="3904" y="16677"/>
                </a:cubicBezTo>
                <a:cubicBezTo>
                  <a:pt x="4060" y="16780"/>
                  <a:pt x="4182" y="16945"/>
                  <a:pt x="4319" y="17084"/>
                </a:cubicBezTo>
                <a:cubicBezTo>
                  <a:pt x="4624" y="17396"/>
                  <a:pt x="4999" y="17577"/>
                  <a:pt x="5389" y="17602"/>
                </a:cubicBezTo>
                <a:lnTo>
                  <a:pt x="7089" y="14600"/>
                </a:lnTo>
                <a:lnTo>
                  <a:pt x="8201" y="17881"/>
                </a:lnTo>
                <a:cubicBezTo>
                  <a:pt x="8522" y="17762"/>
                  <a:pt x="8832" y="17600"/>
                  <a:pt x="9126" y="17398"/>
                </a:cubicBezTo>
                <a:cubicBezTo>
                  <a:pt x="9588" y="17082"/>
                  <a:pt x="10007" y="16670"/>
                  <a:pt x="10365" y="16181"/>
                </a:cubicBezTo>
                <a:lnTo>
                  <a:pt x="10763" y="9346"/>
                </a:lnTo>
                <a:cubicBezTo>
                  <a:pt x="10393" y="8551"/>
                  <a:pt x="9924" y="7840"/>
                  <a:pt x="9374" y="7239"/>
                </a:cubicBezTo>
                <a:cubicBezTo>
                  <a:pt x="8880" y="6701"/>
                  <a:pt x="8328" y="6258"/>
                  <a:pt x="7734" y="5925"/>
                </a:cubicBezTo>
                <a:lnTo>
                  <a:pt x="8104" y="1212"/>
                </a:lnTo>
                <a:lnTo>
                  <a:pt x="11658" y="0"/>
                </a:lnTo>
                <a:cubicBezTo>
                  <a:pt x="11525" y="866"/>
                  <a:pt x="11819" y="1748"/>
                  <a:pt x="12399" y="2225"/>
                </a:cubicBezTo>
                <a:cubicBezTo>
                  <a:pt x="12861" y="2606"/>
                  <a:pt x="13441" y="2667"/>
                  <a:pt x="13946" y="2389"/>
                </a:cubicBezTo>
                <a:lnTo>
                  <a:pt x="16383" y="5573"/>
                </a:lnTo>
                <a:cubicBezTo>
                  <a:pt x="15637" y="5633"/>
                  <a:pt x="14955" y="6134"/>
                  <a:pt x="14539" y="6930"/>
                </a:cubicBezTo>
                <a:cubicBezTo>
                  <a:pt x="14134" y="7706"/>
                  <a:pt x="14028" y="8677"/>
                  <a:pt x="14252" y="9565"/>
                </a:cubicBezTo>
                <a:lnTo>
                  <a:pt x="14252" y="12532"/>
                </a:lnTo>
                <a:lnTo>
                  <a:pt x="15207" y="17917"/>
                </a:lnTo>
                <a:lnTo>
                  <a:pt x="18450" y="12621"/>
                </a:lnTo>
                <a:lnTo>
                  <a:pt x="19936" y="11230"/>
                </a:lnTo>
                <a:cubicBezTo>
                  <a:pt x="20021" y="12507"/>
                  <a:pt x="20216" y="13768"/>
                  <a:pt x="20518" y="14991"/>
                </a:cubicBezTo>
                <a:cubicBezTo>
                  <a:pt x="20793" y="16103"/>
                  <a:pt x="21156" y="17176"/>
                  <a:pt x="21600" y="18195"/>
                </a:cubicBezTo>
                <a:lnTo>
                  <a:pt x="20080" y="17431"/>
                </a:lnTo>
                <a:lnTo>
                  <a:pt x="20544" y="21600"/>
                </a:lnTo>
                <a:lnTo>
                  <a:pt x="16555" y="21399"/>
                </a:lnTo>
                <a:lnTo>
                  <a:pt x="16240" y="18615"/>
                </a:lnTo>
                <a:lnTo>
                  <a:pt x="14813" y="19012"/>
                </a:lnTo>
                <a:lnTo>
                  <a:pt x="14906" y="21233"/>
                </a:lnTo>
                <a:lnTo>
                  <a:pt x="11408" y="21197"/>
                </a:lnTo>
                <a:cubicBezTo>
                  <a:pt x="12257" y="20387"/>
                  <a:pt x="11634" y="18671"/>
                  <a:pt x="10602" y="18976"/>
                </a:cubicBezTo>
                <a:cubicBezTo>
                  <a:pt x="10324" y="19058"/>
                  <a:pt x="10108" y="19337"/>
                  <a:pt x="10046" y="19693"/>
                </a:cubicBezTo>
                <a:lnTo>
                  <a:pt x="8651" y="20682"/>
                </a:lnTo>
                <a:lnTo>
                  <a:pt x="6919" y="21037"/>
                </a:lnTo>
                <a:lnTo>
                  <a:pt x="5126" y="20759"/>
                </a:lnTo>
                <a:lnTo>
                  <a:pt x="3361" y="18817"/>
                </a:lnTo>
                <a:lnTo>
                  <a:pt x="2425" y="20848"/>
                </a:lnTo>
                <a:lnTo>
                  <a:pt x="403" y="20335"/>
                </a:lnTo>
                <a:close/>
              </a:path>
            </a:pathLst>
          </a:custGeom>
          <a:solidFill>
            <a:schemeClr val="accent5">
              <a:hueOff val="-444211"/>
              <a:satOff val="-14915"/>
              <a:lumOff val="22857"/>
              <a:alpha val="67031"/>
            </a:schemeClr>
          </a:solidFill>
          <a:ln w="25400">
            <a:solidFill>
              <a:schemeClr val="accent5">
                <a:hueOff val="-444211"/>
                <a:satOff val="-14915"/>
                <a:lumOff val="22857"/>
                <a:alpha val="6703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5" name="Ground"/>
          <p:cNvSpPr txBox="1"/>
          <p:nvPr/>
        </p:nvSpPr>
        <p:spPr>
          <a:xfrm>
            <a:off x="7746129" y="9194799"/>
            <a:ext cx="121473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Ground</a:t>
            </a:r>
          </a:p>
        </p:txBody>
      </p:sp>
      <p:sp>
        <p:nvSpPr>
          <p:cNvPr id="176" name="Shape"/>
          <p:cNvSpPr/>
          <p:nvPr/>
        </p:nvSpPr>
        <p:spPr>
          <a:xfrm>
            <a:off x="4296221" y="7601827"/>
            <a:ext cx="849313" cy="1241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815"/>
                </a:moveTo>
                <a:lnTo>
                  <a:pt x="20319" y="9821"/>
                </a:lnTo>
                <a:lnTo>
                  <a:pt x="14324" y="6615"/>
                </a:lnTo>
                <a:lnTo>
                  <a:pt x="1998" y="0"/>
                </a:lnTo>
                <a:lnTo>
                  <a:pt x="0" y="7817"/>
                </a:lnTo>
                <a:lnTo>
                  <a:pt x="2033" y="13890"/>
                </a:lnTo>
                <a:lnTo>
                  <a:pt x="2918" y="19849"/>
                </a:lnTo>
                <a:lnTo>
                  <a:pt x="7392" y="21600"/>
                </a:lnTo>
                <a:lnTo>
                  <a:pt x="13937" y="20356"/>
                </a:lnTo>
                <a:lnTo>
                  <a:pt x="21600" y="19815"/>
                </a:lnTo>
                <a:close/>
              </a:path>
            </a:pathLst>
          </a:custGeom>
          <a:solidFill>
            <a:schemeClr val="accent5">
              <a:hueOff val="-444211"/>
              <a:satOff val="-14915"/>
              <a:lumOff val="22857"/>
              <a:alpha val="66209"/>
            </a:schemeClr>
          </a:solidFill>
          <a:ln w="25400">
            <a:solidFill>
              <a:schemeClr val="accent5">
                <a:hueOff val="-444211"/>
                <a:satOff val="-14915"/>
                <a:lumOff val="22857"/>
                <a:alpha val="6620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77" name="Sky"/>
          <p:cNvSpPr txBox="1"/>
          <p:nvPr/>
        </p:nvSpPr>
        <p:spPr>
          <a:xfrm>
            <a:off x="1995785" y="73707"/>
            <a:ext cx="65663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Sky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31748" name="Picture 10" descr="C:\snavely\work\teaching\09Fa-CS6610\lectures\lec18\everingham_det_Page_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8374" y="4226560"/>
            <a:ext cx="12819662" cy="4768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1300460" hangingPunct="1">
              <a:defRPr/>
            </a:pPr>
            <a:endParaRPr lang="en-US" sz="2560" kern="12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17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3869832"/>
            <a:ext cx="678688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9189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9" descr="C:\snavely\work\teaching\09Fa-CS6610\lectures\lec18\everingham_det_Page_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08587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0" descr="C:\snavely\work\teaching\09Fa-CS6610\lectures\lec18\everingham_det_Page_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65397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1" descr="C:\snavely\work\teaching\09Fa-CS6610\lectures\lec18\everingham_det_Page_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58539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2" descr="C:\snavely\work\teaching\09Fa-CS6610\lectures\lec18\everingham_det_Page_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369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3" descr="C:\snavely\work\teaching\09Fa-CS6610\lectures\lec18\everingham_det_Page_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6690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from 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5689" dirty="0"/>
              <a:t>Scene Understanding</a:t>
            </a:r>
          </a:p>
          <a:p>
            <a:pPr marL="1706853" lvl="1" indent="-650230">
              <a:buFont typeface="Arial"/>
              <a:buChar char="•"/>
            </a:pPr>
            <a:r>
              <a:rPr lang="en-US" sz="5120" dirty="0"/>
              <a:t>Big data – lots of images</a:t>
            </a:r>
          </a:p>
          <a:p>
            <a:pPr marL="1706853" lvl="1" indent="-650230">
              <a:buFont typeface="Arial"/>
              <a:buChar char="•"/>
            </a:pPr>
            <a:r>
              <a:rPr lang="en-US" sz="5120" dirty="0"/>
              <a:t>Crowd-sourcing – lots of people</a:t>
            </a:r>
          </a:p>
          <a:p>
            <a:pPr marL="1706853" lvl="1" indent="-650230">
              <a:buFont typeface="Arial"/>
              <a:buChar char="•"/>
            </a:pPr>
            <a:r>
              <a:rPr lang="en-US" sz="5120" dirty="0"/>
              <a:t>Deep Learning – lots of compute</a:t>
            </a:r>
          </a:p>
        </p:txBody>
      </p:sp>
    </p:spTree>
    <p:extLst>
      <p:ext uri="{BB962C8B-B14F-4D97-AF65-F5344CB8AC3E}">
        <p14:creationId xmlns:p14="http://schemas.microsoft.com/office/powerpoint/2010/main" val="27771156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2773" y="9153032"/>
            <a:ext cx="4389120" cy="663787"/>
          </a:xfrm>
        </p:spPr>
        <p:txBody>
          <a:bodyPr rtlCol="0">
            <a:normAutofit/>
          </a:bodyPr>
          <a:lstStyle/>
          <a:p>
            <a:pPr marL="487641" indent="-487641" algn="ctr">
              <a:buNone/>
              <a:defRPr/>
            </a:pPr>
            <a:r>
              <a:rPr lang="en-US" sz="2844" dirty="0"/>
              <a:t>installation by Erik </a:t>
            </a:r>
            <a:r>
              <a:rPr lang="en-US" sz="2844" dirty="0" err="1"/>
              <a:t>Kessels</a:t>
            </a:r>
            <a:endParaRPr lang="en-US" sz="2844" dirty="0"/>
          </a:p>
        </p:txBody>
      </p:sp>
      <p:pic>
        <p:nvPicPr>
          <p:cNvPr id="17410" name="Picture 2" descr="24hrs_of_pho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1184"/>
            <a:ext cx="13004800" cy="830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-81280"/>
            <a:ext cx="11704320" cy="977618"/>
          </a:xfrm>
        </p:spPr>
        <p:txBody>
          <a:bodyPr>
            <a:normAutofit fontScale="90000"/>
          </a:bodyPr>
          <a:lstStyle/>
          <a:p>
            <a:r>
              <a:rPr lang="en-US" dirty="0"/>
              <a:t>24 </a:t>
            </a:r>
            <a:r>
              <a:rPr lang="en-US" dirty="0" err="1"/>
              <a:t>Hrs</a:t>
            </a:r>
            <a:r>
              <a:rPr lang="en-US" dirty="0"/>
              <a:t> in Photos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9141742"/>
            <a:ext cx="11704320" cy="611858"/>
          </a:xfrm>
          <a:prstGeom prst="rect">
            <a:avLst/>
          </a:prstGeom>
        </p:spPr>
        <p:txBody>
          <a:bodyPr vert="horz" lIns="130048" tIns="65024" rIns="130048" bIns="65024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300460">
              <a:defRPr/>
            </a:pPr>
            <a:r>
              <a:rPr lang="en-US" sz="2560">
                <a:solidFill>
                  <a:prstClr val="black"/>
                </a:solidFill>
                <a:latin typeface="Calibri" charset="0"/>
                <a:hlinkClick r:id="rId4"/>
              </a:rPr>
              <a:t>http://www.kesselskramer.com/exhibitions/24-hrs-of-photos</a:t>
            </a:r>
            <a:endParaRPr lang="en-US" sz="2560" dirty="0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3103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302"/>
            <a:ext cx="13004800" cy="840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481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650240" y="108374"/>
            <a:ext cx="11704320" cy="112663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408853"/>
            <a:ext cx="11704320" cy="7694507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err="1">
                <a:ea typeface="+mn-ea"/>
              </a:rPr>
              <a:t>ImageNet</a:t>
            </a:r>
            <a:endParaRPr lang="en-US" dirty="0">
              <a:ea typeface="+mn-ea"/>
            </a:endParaRPr>
          </a:p>
          <a:p>
            <a:pPr lvl="1">
              <a:defRPr/>
            </a:pPr>
            <a:r>
              <a:rPr lang="en-US" dirty="0">
                <a:ea typeface="+mn-ea"/>
              </a:rPr>
              <a:t>Huge, </a:t>
            </a:r>
            <a:r>
              <a:rPr lang="en-US" dirty="0" err="1">
                <a:ea typeface="+mn-ea"/>
              </a:rPr>
              <a:t>Crowdsourced</a:t>
            </a:r>
            <a:r>
              <a:rPr lang="en-US" dirty="0">
                <a:ea typeface="+mn-ea"/>
              </a:rPr>
              <a:t>, Hierarchical, </a:t>
            </a:r>
            <a:r>
              <a:rPr lang="en-US" i="1" dirty="0">
                <a:ea typeface="+mn-ea"/>
              </a:rPr>
              <a:t>Iconic</a:t>
            </a:r>
            <a:r>
              <a:rPr lang="en-US" dirty="0">
                <a:ea typeface="+mn-ea"/>
              </a:rPr>
              <a:t> objects</a:t>
            </a:r>
          </a:p>
          <a:p>
            <a:pPr>
              <a:defRPr/>
            </a:pPr>
            <a:r>
              <a:rPr lang="en-US" dirty="0">
                <a:ea typeface="+mn-ea"/>
              </a:rPr>
              <a:t>PASCAL VOC</a:t>
            </a:r>
          </a:p>
          <a:p>
            <a:pPr lvl="1">
              <a:defRPr/>
            </a:pPr>
            <a:r>
              <a:rPr lang="en-US" i="1" dirty="0">
                <a:ea typeface="+mn-ea"/>
              </a:rPr>
              <a:t>Not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Crowdsourced</a:t>
            </a:r>
            <a:r>
              <a:rPr lang="en-US" dirty="0">
                <a:ea typeface="+mn-ea"/>
              </a:rPr>
              <a:t>, bounding boxes, 20 categories</a:t>
            </a:r>
          </a:p>
          <a:p>
            <a:pPr>
              <a:defRPr/>
            </a:pPr>
            <a:r>
              <a:rPr lang="en-US" dirty="0">
                <a:ea typeface="+mn-ea"/>
              </a:rPr>
              <a:t>SUN Scene Database, Places</a:t>
            </a:r>
          </a:p>
          <a:p>
            <a:pPr lvl="1">
              <a:defRPr/>
            </a:pPr>
            <a:r>
              <a:rPr lang="en-US" i="1" dirty="0">
                <a:ea typeface="+mn-ea"/>
              </a:rPr>
              <a:t>Not</a:t>
            </a:r>
            <a:r>
              <a:rPr lang="en-US" dirty="0">
                <a:ea typeface="+mn-ea"/>
              </a:rPr>
              <a:t> </a:t>
            </a:r>
            <a:r>
              <a:rPr lang="en-US" dirty="0" err="1">
                <a:ea typeface="+mn-ea"/>
              </a:rPr>
              <a:t>Crowdsourced</a:t>
            </a:r>
            <a:r>
              <a:rPr lang="en-US" dirty="0">
                <a:ea typeface="+mn-ea"/>
              </a:rPr>
              <a:t>, 397 (or 720) scene categories</a:t>
            </a:r>
          </a:p>
          <a:p>
            <a:pPr>
              <a:defRPr/>
            </a:pPr>
            <a:r>
              <a:rPr lang="en-US" dirty="0" err="1">
                <a:ea typeface="+mn-ea"/>
              </a:rPr>
              <a:t>LabelMe</a:t>
            </a:r>
            <a:r>
              <a:rPr lang="en-US" dirty="0">
                <a:ea typeface="+mn-ea"/>
              </a:rPr>
              <a:t> (Overlaps with SUN)</a:t>
            </a:r>
          </a:p>
          <a:p>
            <a:pPr lvl="1">
              <a:defRPr/>
            </a:pPr>
            <a:r>
              <a:rPr lang="en-US" dirty="0">
                <a:ea typeface="+mn-ea"/>
              </a:rPr>
              <a:t>Sort of </a:t>
            </a:r>
            <a:r>
              <a:rPr lang="en-US" dirty="0" err="1">
                <a:ea typeface="+mn-ea"/>
              </a:rPr>
              <a:t>Crowdsourced</a:t>
            </a:r>
            <a:r>
              <a:rPr lang="en-US" dirty="0">
                <a:ea typeface="+mn-ea"/>
              </a:rPr>
              <a:t>, Segmentations, Open ended</a:t>
            </a:r>
          </a:p>
          <a:p>
            <a:pPr>
              <a:defRPr/>
            </a:pPr>
            <a:r>
              <a:rPr lang="en-US" dirty="0">
                <a:ea typeface="+mn-ea"/>
              </a:rPr>
              <a:t>SUN </a:t>
            </a:r>
            <a:r>
              <a:rPr lang="en-US" i="1" dirty="0">
                <a:ea typeface="+mn-ea"/>
              </a:rPr>
              <a:t>Attribute</a:t>
            </a:r>
            <a:r>
              <a:rPr lang="en-US" dirty="0">
                <a:ea typeface="+mn-ea"/>
              </a:rPr>
              <a:t> database (Overlaps with SUN)</a:t>
            </a:r>
          </a:p>
          <a:p>
            <a:pPr lvl="1">
              <a:defRPr/>
            </a:pPr>
            <a:r>
              <a:rPr lang="en-US" dirty="0" err="1">
                <a:ea typeface="+mn-ea"/>
              </a:rPr>
              <a:t>Crowdsourced</a:t>
            </a:r>
            <a:r>
              <a:rPr lang="en-US" dirty="0">
                <a:ea typeface="+mn-ea"/>
              </a:rPr>
              <a:t>, 102 attributes for every scene</a:t>
            </a:r>
          </a:p>
          <a:p>
            <a:pPr>
              <a:defRPr/>
            </a:pPr>
            <a:r>
              <a:rPr lang="en-US" dirty="0" err="1"/>
              <a:t>OpenSurfaces</a:t>
            </a:r>
            <a:endParaRPr lang="en-US" dirty="0"/>
          </a:p>
          <a:p>
            <a:pPr lvl="1">
              <a:defRPr/>
            </a:pPr>
            <a:r>
              <a:rPr lang="en-US" dirty="0" err="1">
                <a:ea typeface="+mn-ea"/>
              </a:rPr>
              <a:t>Crowdsourced</a:t>
            </a:r>
            <a:r>
              <a:rPr lang="en-US" dirty="0">
                <a:ea typeface="+mn-ea"/>
              </a:rPr>
              <a:t>, materials</a:t>
            </a:r>
          </a:p>
          <a:p>
            <a:pPr>
              <a:defRPr/>
            </a:pPr>
            <a:r>
              <a:rPr lang="en-US" dirty="0"/>
              <a:t>Microsoft COCO</a:t>
            </a:r>
          </a:p>
          <a:p>
            <a:pPr lvl="1">
              <a:defRPr/>
            </a:pPr>
            <a:r>
              <a:rPr lang="en-US" dirty="0" err="1">
                <a:ea typeface="+mn-ea"/>
              </a:rPr>
              <a:t>Crowdsourced</a:t>
            </a:r>
            <a:r>
              <a:rPr lang="en-US" dirty="0">
                <a:ea typeface="+mn-ea"/>
              </a:rPr>
              <a:t>, large-scale objects</a:t>
            </a:r>
          </a:p>
        </p:txBody>
      </p:sp>
    </p:spTree>
    <p:extLst>
      <p:ext uri="{BB962C8B-B14F-4D97-AF65-F5344CB8AC3E}">
        <p14:creationId xmlns:p14="http://schemas.microsoft.com/office/powerpoint/2010/main" val="262059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95" name="Rectangle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58613" y="1083733"/>
            <a:ext cx="11379200" cy="2167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5120"/>
          </a:p>
        </p:txBody>
      </p:sp>
      <p:pic>
        <p:nvPicPr>
          <p:cNvPr id="502786" name="Picture 2" descr="IMG_353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 cstate="print"/>
          <a:srcRect t="8163" b="17346"/>
          <a:stretch>
            <a:fillRect/>
          </a:stretch>
        </p:blipFill>
        <p:spPr bwMode="auto">
          <a:xfrm>
            <a:off x="2492587" y="975360"/>
            <a:ext cx="8209280" cy="8778240"/>
          </a:xfrm>
          <a:prstGeom prst="rect">
            <a:avLst/>
          </a:prstGeom>
          <a:noFill/>
        </p:spPr>
      </p:pic>
      <p:sp>
        <p:nvSpPr>
          <p:cNvPr id="502787" name="Text Box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1299" y="1"/>
            <a:ext cx="6357831" cy="880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5120">
                <a:latin typeface="Arial" pitchFamily="34" charset="0"/>
              </a:rPr>
              <a:t>Object categorization</a:t>
            </a:r>
          </a:p>
        </p:txBody>
      </p:sp>
      <p:sp>
        <p:nvSpPr>
          <p:cNvPr id="502788" name="Text Box 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86133" y="1733974"/>
            <a:ext cx="2817707" cy="705129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982" b="1">
                <a:solidFill>
                  <a:srgbClr val="FFFF00"/>
                </a:solidFill>
                <a:latin typeface="Arial" pitchFamily="34" charset="0"/>
              </a:rPr>
              <a:t>mountain</a:t>
            </a:r>
          </a:p>
        </p:txBody>
      </p:sp>
      <p:sp>
        <p:nvSpPr>
          <p:cNvPr id="502789" name="Text Box 5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044267" y="4660054"/>
            <a:ext cx="2600960" cy="705129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982" b="1">
                <a:solidFill>
                  <a:srgbClr val="FFFF00"/>
                </a:solidFill>
                <a:latin typeface="Arial" pitchFamily="34" charset="0"/>
              </a:rPr>
              <a:t>building</a:t>
            </a:r>
          </a:p>
        </p:txBody>
      </p:sp>
      <p:sp>
        <p:nvSpPr>
          <p:cNvPr id="502790" name="Text Box 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09333" y="3793067"/>
            <a:ext cx="1625600" cy="705129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982" b="1">
                <a:solidFill>
                  <a:srgbClr val="FFFF00"/>
                </a:solidFill>
                <a:latin typeface="Arial" pitchFamily="34" charset="0"/>
              </a:rPr>
              <a:t>tree</a:t>
            </a:r>
          </a:p>
        </p:txBody>
      </p:sp>
      <p:sp>
        <p:nvSpPr>
          <p:cNvPr id="502791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251200" y="5310294"/>
            <a:ext cx="2059093" cy="705129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982" b="1">
                <a:solidFill>
                  <a:srgbClr val="FFFF00"/>
                </a:solidFill>
                <a:latin typeface="Arial" pitchFamily="34" charset="0"/>
              </a:rPr>
              <a:t>banner</a:t>
            </a:r>
          </a:p>
        </p:txBody>
      </p:sp>
      <p:sp>
        <p:nvSpPr>
          <p:cNvPr id="502792" name="Text Box 8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019627" y="8019627"/>
            <a:ext cx="2167467" cy="705129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982" b="1">
                <a:solidFill>
                  <a:srgbClr val="FFFF00"/>
                </a:solidFill>
                <a:latin typeface="Arial" pitchFamily="34" charset="0"/>
              </a:rPr>
              <a:t>vendor</a:t>
            </a:r>
          </a:p>
        </p:txBody>
      </p:sp>
      <p:sp>
        <p:nvSpPr>
          <p:cNvPr id="502793" name="Text Box 9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901440" y="8669867"/>
            <a:ext cx="2709333" cy="705129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982" b="1">
                <a:solidFill>
                  <a:srgbClr val="FFFF00"/>
                </a:solidFill>
                <a:latin typeface="Arial" pitchFamily="34" charset="0"/>
              </a:rPr>
              <a:t>people</a:t>
            </a:r>
          </a:p>
        </p:txBody>
      </p:sp>
      <p:sp>
        <p:nvSpPr>
          <p:cNvPr id="502794" name="Text Box 1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610774" y="6610774"/>
            <a:ext cx="3034453" cy="705129"/>
          </a:xfrm>
          <a:prstGeom prst="rect">
            <a:avLst/>
          </a:prstGeom>
          <a:solidFill>
            <a:srgbClr val="D60093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3982" b="1">
                <a:solidFill>
                  <a:srgbClr val="FFFF00"/>
                </a:solidFill>
                <a:latin typeface="Arial" pitchFamily="34" charset="0"/>
              </a:rPr>
              <a:t>street lamp</a:t>
            </a:r>
          </a:p>
        </p:txBody>
      </p:sp>
    </p:spTree>
    <p:extLst>
      <p:ext uri="{BB962C8B-B14F-4D97-AF65-F5344CB8AC3E}">
        <p14:creationId xmlns:p14="http://schemas.microsoft.com/office/powerpoint/2010/main" val="1071102569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-60204" y="-538337"/>
            <a:ext cx="12623487" cy="2890708"/>
          </a:xfrm>
        </p:spPr>
        <p:txBody>
          <a:bodyPr>
            <a:noAutofit/>
          </a:bodyPr>
          <a:lstStyle/>
          <a:p>
            <a:r>
              <a:rPr lang="en-US" sz="6827" dirty="0"/>
              <a:t>                         </a:t>
            </a:r>
            <a:r>
              <a:rPr lang="en-US" sz="5120" dirty="0"/>
              <a:t>Large Scale Visual Recognition Challenge (ILSVRC) 2010-2012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0240" y="2079268"/>
            <a:ext cx="1154606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>
              <a:defRPr/>
            </a:pPr>
            <a:r>
              <a:rPr lang="en-US" sz="3413" b="1" strike="sngStrike" kern="1200" dirty="0">
                <a:solidFill>
                  <a:prstClr val="white">
                    <a:lumMod val="50000"/>
                  </a:prstClr>
                </a:solidFill>
                <a:latin typeface="Calibri"/>
              </a:rPr>
              <a:t>20 object classes		22,591 images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169" y="260899"/>
            <a:ext cx="4689546" cy="64611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0240" y="2771984"/>
            <a:ext cx="11546061" cy="617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00460" hangingPunct="1">
              <a:defRPr/>
            </a:pPr>
            <a:r>
              <a:rPr lang="en-US" sz="3413" b="1" kern="1200" dirty="0">
                <a:latin typeface="Calibri"/>
              </a:rPr>
              <a:t>1000 object classes		1,431,167 images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115" y="3734551"/>
            <a:ext cx="6579810" cy="493485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875669" y="5693899"/>
            <a:ext cx="4806255" cy="2949706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300460" hangingPunct="1">
              <a:defRPr/>
            </a:pPr>
            <a:endParaRPr lang="en-US" sz="2560" kern="12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75669" y="4903213"/>
            <a:ext cx="3595816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300460" hangingPunct="1">
              <a:defRPr/>
            </a:pPr>
            <a:r>
              <a:rPr lang="en-US" sz="2844" kern="1200" dirty="0">
                <a:solidFill>
                  <a:srgbClr val="FFFF00"/>
                </a:solidFill>
                <a:latin typeface="Calibri"/>
              </a:rPr>
              <a:t>Dalmatian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345514" y="9045461"/>
            <a:ext cx="8271060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300460" hangingPunct="1">
              <a:defRPr/>
            </a:pPr>
            <a:r>
              <a:rPr lang="en-US" sz="2560" b="1" kern="1200" dirty="0">
                <a:solidFill>
                  <a:srgbClr val="000090"/>
                </a:solidFill>
                <a:latin typeface="Calibri"/>
              </a:rPr>
              <a:t>http://image-</a:t>
            </a:r>
            <a:r>
              <a:rPr lang="en-US" sz="2560" b="1" kern="1200" dirty="0" err="1">
                <a:solidFill>
                  <a:srgbClr val="000090"/>
                </a:solidFill>
                <a:latin typeface="Calibri"/>
              </a:rPr>
              <a:t>net.org</a:t>
            </a:r>
            <a:r>
              <a:rPr lang="en-US" sz="2560" b="1" kern="1200" dirty="0">
                <a:solidFill>
                  <a:srgbClr val="000090"/>
                </a:solidFill>
                <a:latin typeface="Calibri"/>
              </a:rPr>
              <a:t>/challenges/LSVRC/{2010,2011,2012}</a:t>
            </a:r>
          </a:p>
        </p:txBody>
      </p:sp>
    </p:spTree>
    <p:extLst>
      <p:ext uri="{BB962C8B-B14F-4D97-AF65-F5344CB8AC3E}">
        <p14:creationId xmlns:p14="http://schemas.microsoft.com/office/powerpoint/2010/main" val="1993855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Variety of object classes in ILSVRC</a:t>
            </a:r>
          </a:p>
        </p:txBody>
      </p:sp>
      <p:pic>
        <p:nvPicPr>
          <p:cNvPr id="6" name="Picture 5" descr="compare_pasc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5" y="2257770"/>
            <a:ext cx="12870268" cy="66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021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Variety of object classes in ILSVRC</a:t>
            </a:r>
          </a:p>
        </p:txBody>
      </p:sp>
      <p:pic>
        <p:nvPicPr>
          <p:cNvPr id="4" name="Picture 3" descr="hal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61" y="1737099"/>
            <a:ext cx="10104523" cy="75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930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Documents and Settings\James\Desktop\presentations\VSS\prototypes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6748"/>
            <a:ext cx="13004800" cy="9258298"/>
          </a:xfrm>
          <a:prstGeom prst="rect">
            <a:avLst/>
          </a:prstGeom>
          <a:noFill/>
        </p:spPr>
      </p:pic>
      <p:grpSp>
        <p:nvGrpSpPr>
          <p:cNvPr id="12" name="Group 11"/>
          <p:cNvGrpSpPr/>
          <p:nvPr/>
        </p:nvGrpSpPr>
        <p:grpSpPr>
          <a:xfrm>
            <a:off x="1" y="165140"/>
            <a:ext cx="4108878" cy="4484076"/>
            <a:chOff x="0" y="116114"/>
            <a:chExt cx="2889055" cy="3152866"/>
          </a:xfrm>
        </p:grpSpPr>
        <p:cxnSp>
          <p:nvCxnSpPr>
            <p:cNvPr id="13" name="Straight Connector 12"/>
            <p:cNvCxnSpPr/>
            <p:nvPr/>
          </p:nvCxnSpPr>
          <p:spPr>
            <a:xfrm rot="16200000" flipH="1">
              <a:off x="148590" y="541782"/>
              <a:ext cx="2849020" cy="260537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3" descr="C:\Documents and Settings\James\Desktop\presentations\VSS\db_history\SUN\abbey\sun_aacphuqehdodwawg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3400" y="609600"/>
              <a:ext cx="2321719" cy="262532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</p:pic>
        <p:sp>
          <p:nvSpPr>
            <p:cNvPr id="15" name="Frame 14"/>
            <p:cNvSpPr/>
            <p:nvPr/>
          </p:nvSpPr>
          <p:spPr>
            <a:xfrm>
              <a:off x="0" y="116114"/>
              <a:ext cx="290286" cy="326572"/>
            </a:xfrm>
            <a:prstGeom prst="frame">
              <a:avLst>
                <a:gd name="adj1" fmla="val 15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>
                <a:defRPr/>
              </a:pPr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263661" y="129026"/>
              <a:ext cx="2625394" cy="45439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2439" y="140245"/>
              <a:ext cx="482444" cy="431956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1150247" y="1598565"/>
              <a:ext cx="2816596" cy="48244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8734158" y="5598676"/>
            <a:ext cx="3991445" cy="3793678"/>
            <a:chOff x="6141204" y="3936569"/>
            <a:chExt cx="2806485" cy="2667430"/>
          </a:xfrm>
        </p:grpSpPr>
        <p:cxnSp>
          <p:nvCxnSpPr>
            <p:cNvPr id="20" name="Straight Connector 19"/>
            <p:cNvCxnSpPr/>
            <p:nvPr/>
          </p:nvCxnSpPr>
          <p:spPr>
            <a:xfrm rot="5400000" flipH="1" flipV="1">
              <a:off x="6775342" y="4161296"/>
              <a:ext cx="2397073" cy="194762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V="1">
              <a:off x="5212598" y="4871635"/>
              <a:ext cx="2407404" cy="53727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4" descr="C:\Documents and Settings\James\Desktop\presentations\VSS\db_history\SUN\zoo\sun_bayqqqhaitxweuow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72200" y="3962400"/>
              <a:ext cx="2743200" cy="2057400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  <a:effectLst/>
          </p:spPr>
        </p:pic>
        <p:sp>
          <p:nvSpPr>
            <p:cNvPr id="23" name="Frame 22"/>
            <p:cNvSpPr/>
            <p:nvPr/>
          </p:nvSpPr>
          <p:spPr>
            <a:xfrm>
              <a:off x="6662057" y="6317343"/>
              <a:ext cx="351972" cy="286656"/>
            </a:xfrm>
            <a:prstGeom prst="frame">
              <a:avLst>
                <a:gd name="adj1" fmla="val 17013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300460" hangingPunct="1">
                <a:defRPr/>
              </a:pPr>
              <a:endParaRPr lang="en-US" sz="2560" kern="120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6141204" y="6050209"/>
              <a:ext cx="538565" cy="5365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7000068" y="6049507"/>
              <a:ext cx="1947620" cy="52177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99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or CNNs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2012, huge impact…, best results</a:t>
            </a:r>
          </a:p>
          <a:p>
            <a:r>
              <a:rPr lang="en-US" dirty="0"/>
              <a:t>Can soak up all the data for better prediction</a:t>
            </a:r>
          </a:p>
        </p:txBody>
      </p:sp>
    </p:spTree>
    <p:extLst>
      <p:ext uri="{BB962C8B-B14F-4D97-AF65-F5344CB8AC3E}">
        <p14:creationId xmlns:p14="http://schemas.microsoft.com/office/powerpoint/2010/main" val="33581573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04-10 at 8.40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3493"/>
            <a:ext cx="13004800" cy="893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27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Window-bas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Image classification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821599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pic>
        <p:nvPicPr>
          <p:cNvPr id="4" name="Picture 3" descr="Screen Shot 2015-04-13 at 9.09.28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4214"/>
            <a:ext cx="13004800" cy="62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41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Classification: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47" y="2600960"/>
            <a:ext cx="9753600" cy="68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280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13 at 9.12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53" y="4226561"/>
            <a:ext cx="9916160" cy="536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2275841"/>
            <a:ext cx="12029440" cy="23842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Collect a database of images with labels</a:t>
            </a:r>
          </a:p>
          <a:p>
            <a:r>
              <a:rPr lang="en-US" dirty="0"/>
              <a:t>Use ML to train an image classifier</a:t>
            </a:r>
          </a:p>
          <a:p>
            <a:r>
              <a:rPr lang="en-US" dirty="0"/>
              <a:t>Evaluate the classifier on test images</a:t>
            </a:r>
          </a:p>
        </p:txBody>
      </p:sp>
    </p:spTree>
    <p:extLst>
      <p:ext uri="{BB962C8B-B14F-4D97-AF65-F5344CB8AC3E}">
        <p14:creationId xmlns:p14="http://schemas.microsoft.com/office/powerpoint/2010/main" val="17410907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4050</Words>
  <Application>Microsoft Macintosh PowerPoint</Application>
  <PresentationFormat>Custom</PresentationFormat>
  <Paragraphs>828</Paragraphs>
  <Slides>207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207</vt:i4>
      </vt:variant>
    </vt:vector>
  </HeadingPairs>
  <TitlesOfParts>
    <vt:vector size="221" baseType="lpstr">
      <vt:lpstr>ETH Light</vt:lpstr>
      <vt:lpstr>Arial</vt:lpstr>
      <vt:lpstr>Avenir Roman</vt:lpstr>
      <vt:lpstr>Bell MT</vt:lpstr>
      <vt:lpstr>Calibri</vt:lpstr>
      <vt:lpstr>Courier</vt:lpstr>
      <vt:lpstr>Helvetica</vt:lpstr>
      <vt:lpstr>Helvetica Light</vt:lpstr>
      <vt:lpstr>Times New Roman</vt:lpstr>
      <vt:lpstr>White</vt:lpstr>
      <vt:lpstr>Office Theme</vt:lpstr>
      <vt:lpstr>1_White</vt:lpstr>
      <vt:lpstr>1_Default Design</vt:lpstr>
      <vt:lpstr>Image</vt:lpstr>
      <vt:lpstr>PowerPoint Presentation</vt:lpstr>
      <vt:lpstr>Overview of today’s lecture</vt:lpstr>
      <vt:lpstr>Slide credits</vt:lpstr>
      <vt:lpstr>What do we mean by ‘semantic vision’?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recognition Is it really so hard?</vt:lpstr>
      <vt:lpstr>Object recognition Is it really so hard?</vt:lpstr>
      <vt:lpstr>PowerPoint Presentation</vt:lpstr>
      <vt:lpstr>How do humans do recognition? </vt:lpstr>
      <vt:lpstr>Observation 1</vt:lpstr>
      <vt:lpstr>Observation 2:</vt:lpstr>
      <vt:lpstr>What is the single most important facial features for recognition?</vt:lpstr>
      <vt:lpstr>What is the single most important facial features for recognition?</vt:lpstr>
      <vt:lpstr>Observation 3:</vt:lpstr>
      <vt:lpstr>The list goes on</vt:lpstr>
      <vt:lpstr>Why is this hard?</vt:lpstr>
      <vt:lpstr>PowerPoint Presentation</vt:lpstr>
      <vt:lpstr>Challenge: variable viewpoint</vt:lpstr>
      <vt:lpstr>Challenge: variable illumination</vt:lpstr>
      <vt:lpstr>Challenge: scale</vt:lpstr>
      <vt:lpstr>Challenge: deformation</vt:lpstr>
      <vt:lpstr>PowerPoint Presentation</vt:lpstr>
      <vt:lpstr>Challenge: Occlusion</vt:lpstr>
      <vt:lpstr>PowerPoint Presentation</vt:lpstr>
      <vt:lpstr>Challenge: background clutter</vt:lpstr>
      <vt:lpstr>PowerPoint Presentation</vt:lpstr>
      <vt:lpstr>Challenge: intra-class variations</vt:lpstr>
      <vt:lpstr>Common approaches</vt:lpstr>
      <vt:lpstr>Common approaches:  object recognition</vt:lpstr>
      <vt:lpstr>Feature matching</vt:lpstr>
      <vt:lpstr>PowerPoint Presentation</vt:lpstr>
      <vt:lpstr>PowerPoint Presentation</vt:lpstr>
      <vt:lpstr>Why not use SIFT matching for everything?</vt:lpstr>
      <vt:lpstr>PowerPoint Presentation</vt:lpstr>
      <vt:lpstr>Common approaches:  object recognition</vt:lpstr>
      <vt:lpstr>Spatial reasoning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Independent locations</vt:lpstr>
      <vt:lpstr>Tree structure (star model)</vt:lpstr>
      <vt:lpstr>Fully connected (constellation model)</vt:lpstr>
      <vt:lpstr>PowerPoint Presentation</vt:lpstr>
      <vt:lpstr>PowerPoint Presentation</vt:lpstr>
      <vt:lpstr>Window-based</vt:lpstr>
      <vt:lpstr>PowerPoint Presentation</vt:lpstr>
      <vt:lpstr>Per-exemplar</vt:lpstr>
      <vt:lpstr>PowerPoint Presentation</vt:lpstr>
      <vt:lpstr>Convolutional  Neural Networks</vt:lpstr>
      <vt:lpstr>PowerPoint Presentation</vt:lpstr>
      <vt:lpstr>PowerPoint Presentation</vt:lpstr>
      <vt:lpstr>PowerPoint Presentation</vt:lpstr>
      <vt:lpstr>History of ideas in recognition</vt:lpstr>
      <vt:lpstr>What Matters in Recognition?</vt:lpstr>
      <vt:lpstr>Types of Recognition</vt:lpstr>
      <vt:lpstr>Simultaneous recognition and detection</vt:lpstr>
      <vt:lpstr>PASCAL VOC 2005-2012</vt:lpstr>
      <vt:lpstr>PowerPoint Presentation</vt:lpstr>
      <vt:lpstr>PowerPoint Presentation</vt:lpstr>
      <vt:lpstr>PowerPoint Presentation</vt:lpstr>
      <vt:lpstr>Pascal VOC 2007 Average Precision</vt:lpstr>
      <vt:lpstr>Pascal VOC 2012 Average Precision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to from here?</vt:lpstr>
      <vt:lpstr>24 Hrs in Photos</vt:lpstr>
      <vt:lpstr>PowerPoint Presentation</vt:lpstr>
      <vt:lpstr>Data Sets</vt:lpstr>
      <vt:lpstr>                         Large Scale Visual Recognition Challenge (ILSVRC) 2010-2012</vt:lpstr>
      <vt:lpstr>Variety of object classes in ILSVRC</vt:lpstr>
      <vt:lpstr>Variety of object classes in ILSVRC</vt:lpstr>
      <vt:lpstr>PowerPoint Presentation</vt:lpstr>
      <vt:lpstr>Deep Learning or CNNs</vt:lpstr>
      <vt:lpstr>PowerPoint Presentation</vt:lpstr>
      <vt:lpstr>Image classification</vt:lpstr>
      <vt:lpstr>Image Classification</vt:lpstr>
      <vt:lpstr>Image Classification: Problem</vt:lpstr>
      <vt:lpstr>Data-driven approach</vt:lpstr>
      <vt:lpstr>Bag of words</vt:lpstr>
      <vt:lpstr>PowerPoint Presentation</vt:lpstr>
      <vt:lpstr>PowerPoint Presentation</vt:lpstr>
      <vt:lpstr>(not so) crazy assumption</vt:lpstr>
      <vt:lpstr>PowerPoint Presentation</vt:lpstr>
      <vt:lpstr>Bag-of-features</vt:lpstr>
      <vt:lpstr>Texture recognition</vt:lpstr>
      <vt:lpstr>Vector Space Model</vt:lpstr>
      <vt:lpstr>PowerPoint Presentation</vt:lpstr>
      <vt:lpstr>PowerPoint Presentation</vt:lpstr>
      <vt:lpstr>PowerPoint Presentation</vt:lpstr>
      <vt:lpstr>TF-IDF</vt:lpstr>
      <vt:lpstr>Standard BOW pipeline (for image classification)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K-means Clustering</vt:lpstr>
      <vt:lpstr>PowerPoint Presentation</vt:lpstr>
      <vt:lpstr>PowerPoint Presentation</vt:lpstr>
      <vt:lpstr>PowerPoint Presentation</vt:lpstr>
      <vt:lpstr>Example dictionary</vt:lpstr>
      <vt:lpstr>Another dictionary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 nearest neighbors</vt:lpstr>
      <vt:lpstr>PowerPoint Presentation</vt:lpstr>
      <vt:lpstr>PowerPoint Presentation</vt:lpstr>
      <vt:lpstr>PowerPoint Presentation</vt:lpstr>
      <vt:lpstr>K-Nearest Neighbor (KNN) Classifier</vt:lpstr>
      <vt:lpstr>Nearest Neighbor is competitive</vt:lpstr>
      <vt:lpstr>PowerPoint Presentation</vt:lpstr>
      <vt:lpstr>Distance metrics</vt:lpstr>
      <vt:lpstr>Choice of distance metric</vt:lpstr>
      <vt:lpstr>Visualization: L2 distance</vt:lpstr>
      <vt:lpstr>CIFAR-10 and NN results</vt:lpstr>
      <vt:lpstr>k-nearest neighbor</vt:lpstr>
      <vt:lpstr>Hyperparameters</vt:lpstr>
      <vt:lpstr>PowerPoint Presentation</vt:lpstr>
      <vt:lpstr>PowerPoint Presentation</vt:lpstr>
      <vt:lpstr>Validation</vt:lpstr>
      <vt:lpstr>Cross-validation</vt:lpstr>
      <vt:lpstr>PowerPoint Presentation</vt:lpstr>
      <vt:lpstr>How to pick hyperparameters?</vt:lpstr>
      <vt:lpstr>PowerPoint Presentation</vt:lpstr>
      <vt:lpstr>kNN -- Complexity and Storage</vt:lpstr>
      <vt:lpstr>PowerPoint Presentation</vt:lpstr>
      <vt:lpstr>Support Vector Machine</vt:lpstr>
      <vt:lpstr>Image Classification</vt:lpstr>
      <vt:lpstr>Score function</vt:lpstr>
      <vt:lpstr>Linear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‘soft’ margin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‘soft’ margin</vt:lpstr>
      <vt:lpstr>‘soft’ margin</vt:lpstr>
      <vt:lpstr>‘soft’ margin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Recognition</dc:title>
  <dc:creator>igkiou</dc:creator>
  <cp:lastModifiedBy>Yi Fang</cp:lastModifiedBy>
  <cp:revision>45</cp:revision>
  <dcterms:modified xsi:type="dcterms:W3CDTF">2019-09-22T07:00:49Z</dcterms:modified>
</cp:coreProperties>
</file>